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2" r:id="rId3"/>
    <p:sldId id="321" r:id="rId4"/>
    <p:sldId id="325" r:id="rId5"/>
    <p:sldId id="324" r:id="rId6"/>
    <p:sldId id="328" r:id="rId7"/>
    <p:sldId id="341" r:id="rId8"/>
    <p:sldId id="342" r:id="rId9"/>
    <p:sldId id="343" r:id="rId10"/>
    <p:sldId id="334" r:id="rId11"/>
    <p:sldId id="314" r:id="rId12"/>
    <p:sldId id="338" r:id="rId13"/>
    <p:sldId id="317" r:id="rId14"/>
    <p:sldId id="315" r:id="rId15"/>
    <p:sldId id="293" r:id="rId16"/>
    <p:sldId id="283" r:id="rId17"/>
    <p:sldId id="344" r:id="rId18"/>
    <p:sldId id="339" r:id="rId19"/>
    <p:sldId id="261" r:id="rId20"/>
    <p:sldId id="34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8000"/>
    <a:srgbClr val="CCFFFF"/>
    <a:srgbClr val="CC99FF"/>
    <a:srgbClr val="660066"/>
    <a:srgbClr val="FF99FF"/>
    <a:srgbClr val="6666FF"/>
    <a:srgbClr val="9999FF"/>
    <a:srgbClr val="303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3626;&#3656;&#3591;&#3612;&#3621;&#3591;&#3634;&#3609;&#3648;&#3629;&#3604;&#3626;&#3660;%202558\&#3648;&#3629;&#3604;&#3626;&#366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Viral load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660044150110406E-2"/>
                  <c:y val="0.13227513227513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126534679853804E-2"/>
                  <c:y val="0.14285714285714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Sheet1!$C$30:$F$30</c:f>
              <c:strCache>
                <c:ptCount val="4"/>
                <c:pt idx="0">
                  <c:v>ปี 2553</c:v>
                </c:pt>
                <c:pt idx="1">
                  <c:v>ปี  2554</c:v>
                </c:pt>
                <c:pt idx="2">
                  <c:v>ปี 2555</c:v>
                </c:pt>
                <c:pt idx="3">
                  <c:v>ปี 2556</c:v>
                </c:pt>
              </c:strCache>
            </c:strRef>
          </c:cat>
          <c:val>
            <c:numRef>
              <c:f>Sheet1!$C$31:$F$31</c:f>
              <c:numCache>
                <c:formatCode>General</c:formatCode>
                <c:ptCount val="4"/>
                <c:pt idx="0">
                  <c:v>73.3</c:v>
                </c:pt>
                <c:pt idx="1">
                  <c:v>82.4</c:v>
                </c:pt>
                <c:pt idx="2">
                  <c:v>87.5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Sheet1!$B$32</c:f>
              <c:strCache>
                <c:ptCount val="1"/>
                <c:pt idx="0">
                  <c:v>Adherence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3464914567798901E-3"/>
                  <c:y val="1.388909719618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Sheet1!$C$30:$F$30</c:f>
              <c:strCache>
                <c:ptCount val="4"/>
                <c:pt idx="0">
                  <c:v>ปี 2553</c:v>
                </c:pt>
                <c:pt idx="1">
                  <c:v>ปี  2554</c:v>
                </c:pt>
                <c:pt idx="2">
                  <c:v>ปี 2555</c:v>
                </c:pt>
                <c:pt idx="3">
                  <c:v>ปี 2556</c:v>
                </c:pt>
              </c:strCache>
            </c:strRef>
          </c:cat>
          <c:val>
            <c:numRef>
              <c:f>Sheet1!$C$32:$F$32</c:f>
              <c:numCache>
                <c:formatCode>General</c:formatCode>
                <c:ptCount val="4"/>
                <c:pt idx="0">
                  <c:v>78.2</c:v>
                </c:pt>
                <c:pt idx="1">
                  <c:v>82.4</c:v>
                </c:pt>
                <c:pt idx="2">
                  <c:v>100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8112"/>
        <c:axId val="189889928"/>
      </c:barChart>
      <c:catAx>
        <c:axId val="1279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189889928"/>
        <c:crosses val="autoZero"/>
        <c:auto val="1"/>
        <c:lblAlgn val="ctr"/>
        <c:lblOffset val="100"/>
        <c:noMultiLvlLbl val="0"/>
      </c:catAx>
      <c:valAx>
        <c:axId val="189889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cs typeface="+mn-cs"/>
              </a:defRPr>
            </a:pPr>
            <a:endParaRPr lang="th-TH"/>
          </a:p>
        </c:txPr>
        <c:crossAx val="12798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th-TH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0.05128</cdr:x>
      <cdr:y>0.3125</cdr:y>
    </cdr:from>
    <cdr:to>
      <cdr:x>1</cdr:x>
      <cdr:y>0.3125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81000" y="1143000"/>
          <a:ext cx="563881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9B62D-7C11-42E1-80C2-FF0F837571F2}" type="datetimeFigureOut">
              <a:rPr lang="th-TH" smtClean="0"/>
              <a:pPr/>
              <a:t>29/05/58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8225-1005-454C-A017-8E27C8605C6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7887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997CD-9068-4277-839B-12722E6DDCF0}" type="datetimeFigureOut">
              <a:rPr lang="th-TH" smtClean="0"/>
              <a:pPr/>
              <a:t>29/05/58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2A87-2D88-42A0-AB78-43B20EA30C6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24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0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9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8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620000" cy="259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โรงพยาบาลสรรพสิทธิประสงค์</a:t>
            </a:r>
            <a:b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ขนาด  1,200 เตียง</a:t>
            </a:r>
            <a:b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  อุบลราชธานี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7391400" cy="1905000"/>
          </a:xfrm>
        </p:spPr>
        <p:txBody>
          <a:bodyPr>
            <a:normAutofit/>
          </a:bodyPr>
          <a:lstStyle/>
          <a:p>
            <a:pPr algn="l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นิภา  ไกรเสวกวิสัย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ทีมสห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IV/TB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โทรศัพท์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045245305 ต่อ 1529,0817303848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opdnipa@hotmail.com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39700" y="2638642"/>
            <a:ext cx="3289300" cy="3984542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200" b="1" dirty="0">
                <a:latin typeface="Tahoma" panose="020B0604030504040204" pitchFamily="34" charset="0"/>
                <a:cs typeface="Tahoma" panose="020B0604030504040204" pitchFamily="34" charset="0"/>
              </a:rPr>
              <a:t>สิทธิ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ประโยชน์</a:t>
            </a:r>
            <a:endParaRPr lang="en-US" sz="22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Assessment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Screening</a:t>
            </a:r>
            <a:r>
              <a:rPr lang="th-TH" sz="22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ทะเบียน</a:t>
            </a:r>
            <a:endParaRPr lang="en-US" sz="2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เตรียมความพร้อม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ความรู้และคำแนะนำ</a:t>
            </a:r>
            <a:r>
              <a:rPr lang="en-US" sz="2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2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Empower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monitoring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เยี่ยมบ้าน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r>
              <a:rPr lang="th-TH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กองทุนสงเคราะห์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2044700"/>
            <a:ext cx="1295400" cy="4826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OPD</a:t>
            </a:r>
            <a:endParaRPr lang="th-TH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2638642"/>
            <a:ext cx="3200400" cy="3984542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Assessment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Screening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Care 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of Patient</a:t>
            </a:r>
            <a:endParaRPr 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ความรู้และคำแนะนำ</a:t>
            </a: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Empower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Palliative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สงเคราะห์ เยียวยา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th-TH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th-TH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044700"/>
            <a:ext cx="1295400" cy="4826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PD</a:t>
            </a:r>
            <a:endParaRPr lang="th-TH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8600" y="838200"/>
            <a:ext cx="8915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SzPts val="1600"/>
              <a:defRPr/>
            </a:pPr>
            <a:r>
              <a:rPr lang="th-TH" sz="24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แต่งตั้งคณะทำงานที่ประกอบไป</a:t>
            </a:r>
            <a:r>
              <a:rPr lang="th-TH" sz="2400" spc="-3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ด้วยสห</a:t>
            </a:r>
            <a:r>
              <a:rPr lang="th-TH" sz="2400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 กำหนดหน้าที่รับผิดชอบ</a:t>
            </a:r>
            <a:endParaRPr lang="th-TH" sz="2400" spc="-3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52400" y="160032"/>
            <a:ext cx="874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กระบวนการพัฒนาเพื่อให้ได้มาซึ่งคุณภาพ/กิจกรรมการพัฒนา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77802" y="2044700"/>
            <a:ext cx="2019300" cy="482600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th-TH" sz="24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สห</a:t>
            </a:r>
            <a:r>
              <a:rPr lang="th-TH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วิชาชีพ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20652" y="2638642"/>
            <a:ext cx="2247148" cy="3984542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LAB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r>
              <a:rPr lang="th-TH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โภชนากร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เภสัชกร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กิจกรรมบำบัด</a:t>
            </a:r>
            <a:endParaRPr lang="en-US" sz="2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สังคมสงเคราะห์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นักจิตวิทยา</a:t>
            </a:r>
            <a:endParaRPr 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r>
              <a:rPr lang="th-TH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จิตอาสา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th-TH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1564852" cy="73058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Access</a:t>
            </a:r>
            <a:endParaRPr 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140200" y="404813"/>
            <a:ext cx="0" cy="3603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09930" y="144244"/>
            <a:ext cx="814826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SzPts val="1600"/>
              <a:defRPr/>
            </a:pPr>
            <a:r>
              <a:rPr lang="th-TH" sz="2400" spc="-3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ตามรอยคุณภาพการดูแล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ผู้ป่วยเด็ก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HIV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70031" y="947991"/>
            <a:ext cx="5979319" cy="2169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h-TH" alt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จันทร์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alt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โรคมะเร็ง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/เนื้องอก, จิตเวชเด็ก ,ผิวหนัง </a:t>
            </a:r>
          </a:p>
          <a:p>
            <a:pPr eaLnBrk="1" hangingPunct="1">
              <a:lnSpc>
                <a:spcPct val="150000"/>
              </a:lnSpc>
            </a:pPr>
            <a:r>
              <a:rPr lang="th-TH" alt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อังคาร</a:t>
            </a:r>
            <a:r>
              <a:rPr lang="th-TH" altLang="th-TH" sz="180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HIV </a:t>
            </a:r>
            <a:r>
              <a:rPr lang="en-US" altLang="th-TH" sz="1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clinic</a:t>
            </a:r>
            <a:r>
              <a:rPr lang="th-TH" altLang="th-TH" sz="1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altLang="th-TH" sz="1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ต่อมไร้ท่อ, ระบบ</a:t>
            </a:r>
            <a:r>
              <a:rPr lang="th-TH" alt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ประสาท</a:t>
            </a:r>
            <a:r>
              <a:rPr lang="en-US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WBC   </a:t>
            </a:r>
            <a:endParaRPr lang="th-TH" altLang="th-TH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h-TH" altLang="th-TH" sz="1800" b="1" dirty="0">
                <a:latin typeface="Tahoma" panose="020B0604030504040204" pitchFamily="34" charset="0"/>
                <a:cs typeface="Tahoma" panose="020B0604030504040204" pitchFamily="34" charset="0"/>
              </a:rPr>
              <a:t>พุธ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alt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โรค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เลือด, โรคไต, ผิวหนัง, </a:t>
            </a:r>
            <a:r>
              <a:rPr lang="en-US" alt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ID clinic,</a:t>
            </a:r>
            <a:r>
              <a:rPr lang="th-TH" alt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800" dirty="0" err="1">
                <a:latin typeface="Tahoma" panose="020B0604030504040204" pitchFamily="34" charset="0"/>
                <a:cs typeface="Tahoma" panose="020B0604030504040204" pitchFamily="34" charset="0"/>
              </a:rPr>
              <a:t>ฮีโมฟิ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เลีย</a:t>
            </a:r>
          </a:p>
          <a:p>
            <a:pPr>
              <a:lnSpc>
                <a:spcPct val="150000"/>
              </a:lnSpc>
            </a:pPr>
            <a:r>
              <a:rPr lang="th-TH" altLang="th-TH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พฤหัสบดี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ทารก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แรกเกิด, โรคหัวใจ, โรคเลือด, </a:t>
            </a:r>
            <a:r>
              <a:rPr lang="en-US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WBC </a:t>
            </a:r>
            <a:endParaRPr lang="en-US" altLang="th-TH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h-TH" altLang="th-TH" sz="1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ศุกร์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altLang="th-TH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altLang="th-TH" sz="1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ทางเดิน</a:t>
            </a:r>
            <a:r>
              <a:rPr lang="th-TH" altLang="th-TH" sz="1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หายใจ</a:t>
            </a:r>
            <a:r>
              <a:rPr lang="th-TH" altLang="th-TH" sz="1800" dirty="0">
                <a:latin typeface="Tahoma" panose="020B0604030504040204" pitchFamily="34" charset="0"/>
                <a:cs typeface="Tahoma" panose="020B0604030504040204" pitchFamily="34" charset="0"/>
              </a:rPr>
              <a:t>, โรคหัวใจ 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2155425" y="1097307"/>
            <a:ext cx="457482" cy="431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2" descr="G:\DCIM\Camera\IMG2015052711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1828800" cy="2438400"/>
          </a:xfrm>
          <a:prstGeom prst="rect">
            <a:avLst/>
          </a:prstGeom>
          <a:noFill/>
        </p:spPr>
      </p:pic>
      <p:pic>
        <p:nvPicPr>
          <p:cNvPr id="15" name="Picture 4" descr="G:\DCIM\Camera\IMG20150527112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216400"/>
            <a:ext cx="1981200" cy="2641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0" y="3962400"/>
            <a:ext cx="2057400" cy="138499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-จุดรอรับบริการ</a:t>
            </a:r>
          </a:p>
          <a:p>
            <a:r>
              <a:rPr lang="th-TH" sz="2800" b="1" dirty="0" smtClean="0"/>
              <a:t>-สื่อสัญลักษณ์ลดระยะเวลารอคอย</a:t>
            </a:r>
            <a:endParaRPr lang="th-TH" sz="2800" b="1" dirty="0"/>
          </a:p>
        </p:txBody>
      </p:sp>
      <p:pic>
        <p:nvPicPr>
          <p:cNvPr id="1029" name="Picture 5" descr="G:\Pictures\LINE\143286084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6269" y="3962400"/>
            <a:ext cx="5147731" cy="2895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28600" y="3810000"/>
            <a:ext cx="843501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OPD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3429000"/>
            <a:ext cx="20574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IPD :</a:t>
            </a:r>
            <a:r>
              <a:rPr lang="th-TH" sz="2800" b="1" dirty="0" smtClean="0">
                <a:solidFill>
                  <a:srgbClr val="FFFF00"/>
                </a:solidFill>
              </a:rPr>
              <a:t>เด็ก 4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6334780"/>
            <a:ext cx="20574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800" b="1" dirty="0" smtClean="0"/>
              <a:t>ห้องแยก </a:t>
            </a:r>
            <a:r>
              <a:rPr lang="en-US" sz="2800" b="1" dirty="0" smtClean="0"/>
              <a:t>TB</a:t>
            </a:r>
          </a:p>
        </p:txBody>
      </p:sp>
      <p:pic>
        <p:nvPicPr>
          <p:cNvPr id="1030" name="Picture 6" descr="G:\Pictures\LINE\1432860847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877733"/>
            <a:ext cx="1676400" cy="2980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35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1284326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Entry</a:t>
            </a:r>
            <a:endParaRPr 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7"/>
          <p:cNvSpPr>
            <a:spLocks noChangeArrowheads="1"/>
          </p:cNvSpPr>
          <p:nvPr/>
        </p:nvSpPr>
        <p:spPr bwMode="auto">
          <a:xfrm>
            <a:off x="2362200" y="228600"/>
            <a:ext cx="2514600" cy="310854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th-TH" sz="2000" b="1" dirty="0" smtClean="0">
                <a:cs typeface="Tahoma" panose="020B0604030504040204" pitchFamily="34" charset="0"/>
              </a:rPr>
              <a:t>● สิทธิบัตร</a:t>
            </a:r>
          </a:p>
          <a:p>
            <a:pPr eaLnBrk="1" hangingPunct="1">
              <a:lnSpc>
                <a:spcPct val="140000"/>
              </a:lnSpc>
            </a:pPr>
            <a:r>
              <a:rPr lang="th-TH" sz="2000" b="1" dirty="0" smtClean="0">
                <a:cs typeface="Tahoma" panose="020B0604030504040204" pitchFamily="34" charset="0"/>
              </a:rPr>
              <a:t>●</a:t>
            </a:r>
            <a:r>
              <a:rPr lang="th-TH" sz="2000" dirty="0" smtClean="0"/>
              <a:t> </a:t>
            </a:r>
            <a:r>
              <a:rPr lang="th-TH" sz="2000" b="1" dirty="0" smtClean="0">
                <a:cs typeface="Tahoma" panose="020B0604030504040204" pitchFamily="34" charset="0"/>
              </a:rPr>
              <a:t>ทะเบียน</a:t>
            </a:r>
            <a:r>
              <a:rPr lang="th-TH" sz="2000" b="1" dirty="0">
                <a:cs typeface="Tahoma" panose="020B0604030504040204" pitchFamily="34" charset="0"/>
              </a:rPr>
              <a:t>บ้าน </a:t>
            </a:r>
            <a:endParaRPr lang="th-TH" sz="2000" b="1" dirty="0" smtClean="0"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th-TH" sz="2000" b="1" dirty="0"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ที่อยู่จริง</a:t>
            </a:r>
          </a:p>
          <a:p>
            <a:pPr>
              <a:lnSpc>
                <a:spcPct val="140000"/>
              </a:lnSpc>
            </a:pPr>
            <a:r>
              <a:rPr lang="th-TH" sz="2000" b="1" dirty="0">
                <a:cs typeface="Tahoma" panose="020B0604030504040204" pitchFamily="34" charset="0"/>
              </a:rPr>
              <a:t>●  </a:t>
            </a:r>
            <a:r>
              <a:rPr lang="th-TH" sz="2000" b="1" dirty="0" smtClean="0">
                <a:cs typeface="Tahoma" panose="020B0604030504040204" pitchFamily="34" charset="0"/>
              </a:rPr>
              <a:t>เลข 13 หลัก</a:t>
            </a:r>
            <a:endParaRPr lang="en-US" sz="2000" b="1" dirty="0">
              <a:cs typeface="Tahoma" panose="020B060403050404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th-TH" sz="2000" b="1" dirty="0">
                <a:cs typeface="Tahoma" panose="020B0604030504040204" pitchFamily="34" charset="0"/>
              </a:rPr>
              <a:t>●</a:t>
            </a:r>
            <a:r>
              <a:rPr lang="th-TH" sz="2000" dirty="0"/>
              <a:t> </a:t>
            </a:r>
            <a:r>
              <a:rPr lang="th-TH" sz="2000" b="1" dirty="0" smtClean="0"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cs typeface="Tahoma" panose="020B0604030504040204" pitchFamily="34" charset="0"/>
              </a:rPr>
              <a:t>nap number</a:t>
            </a:r>
            <a:endParaRPr lang="th-TH" sz="2000" b="1" dirty="0" smtClean="0">
              <a:cs typeface="Tahom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th-TH" sz="2000" b="1" dirty="0">
                <a:cs typeface="Tahoma" panose="020B0604030504040204" pitchFamily="34" charset="0"/>
              </a:rPr>
              <a:t>●  </a:t>
            </a:r>
            <a:r>
              <a:rPr lang="en-US" sz="2000" b="1" dirty="0" smtClean="0">
                <a:cs typeface="Tahoma" panose="020B0604030504040204" pitchFamily="34" charset="0"/>
              </a:rPr>
              <a:t>TB number</a:t>
            </a:r>
          </a:p>
          <a:p>
            <a:pPr>
              <a:lnSpc>
                <a:spcPct val="140000"/>
              </a:lnSpc>
            </a:pPr>
            <a:r>
              <a:rPr lang="th-TH" sz="2000" b="1" dirty="0" smtClean="0">
                <a:cs typeface="Tahoma" panose="020B0604030504040204" pitchFamily="34" charset="0"/>
              </a:rPr>
              <a:t>●</a:t>
            </a:r>
            <a:r>
              <a:rPr lang="en-US" sz="2000" b="1" dirty="0" smtClean="0">
                <a:cs typeface="Tahoma" panose="020B0604030504040204" pitchFamily="34" charset="0"/>
              </a:rPr>
              <a:t> </a:t>
            </a:r>
            <a:r>
              <a:rPr lang="th-TH" sz="2000" b="1" dirty="0" smtClean="0"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cs typeface="Tahoma" panose="020B0604030504040204" pitchFamily="34" charset="0"/>
              </a:rPr>
              <a:t>TB program</a:t>
            </a:r>
          </a:p>
        </p:txBody>
      </p:sp>
      <p:sp>
        <p:nvSpPr>
          <p:cNvPr id="43" name="ลูกศรขวา 42"/>
          <p:cNvSpPr/>
          <p:nvPr/>
        </p:nvSpPr>
        <p:spPr>
          <a:xfrm>
            <a:off x="1828800" y="838200"/>
            <a:ext cx="394420" cy="35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 descr="G:\DCIM\Camera\IMG20150527075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308610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" y="4267200"/>
            <a:ext cx="218521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Diagnosis</a:t>
            </a:r>
            <a:endParaRPr lang="th-TH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ลูกศรขวา 13"/>
          <p:cNvSpPr/>
          <p:nvPr/>
        </p:nvSpPr>
        <p:spPr>
          <a:xfrm>
            <a:off x="2590800" y="4343400"/>
            <a:ext cx="394420" cy="35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124200" y="3962400"/>
            <a:ext cx="5791200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กุมารแพทย์โรคติดเชื้อ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th-TH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พญ.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ชารียา  ธานี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-Mr. TB :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นพ.ปราโมทย์  ศรี</a:t>
            </a:r>
            <a:r>
              <a:rPr lang="th-TH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สำอางค์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Expert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 10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5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600200" y="21336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371600" y="22860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524000" y="22860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914400" y="243840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8600" y="1143000"/>
            <a:ext cx="2133599" cy="96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th-TH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อายุ</a:t>
            </a:r>
            <a:r>
              <a:rPr lang="th-TH" sz="1400" dirty="0">
                <a:ea typeface="Times New Roman" panose="02020603050405020304" pitchFamily="18" charset="0"/>
                <a:cs typeface="Tahoma" panose="020B0604030504040204" pitchFamily="34" charset="0"/>
              </a:rPr>
              <a:t>...ปี....</a:t>
            </a:r>
            <a:r>
              <a:rPr lang="th-TH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เดือน</a:t>
            </a:r>
            <a:endParaRPr lang="en-US" sz="1400" dirty="0" smtClean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35000"/>
              </a:lnSpc>
            </a:pPr>
            <a:r>
              <a:rPr lang="en-US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BW….</a:t>
            </a:r>
            <a:r>
              <a:rPr lang="th-TH" sz="1400" dirty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r>
              <a:rPr lang="en-US" sz="1400" dirty="0">
                <a:ea typeface="Times New Roman" panose="02020603050405020304" pitchFamily="18" charset="0"/>
                <a:cs typeface="Tahoma" panose="020B0604030504040204" pitchFamily="34" charset="0"/>
              </a:rPr>
              <a:t>kg   </a:t>
            </a:r>
            <a:r>
              <a:rPr lang="en-US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Height…cm</a:t>
            </a:r>
            <a:r>
              <a:rPr lang="en-US" sz="1400" dirty="0">
                <a:ea typeface="Times New Roman" panose="02020603050405020304" pitchFamily="18" charset="0"/>
                <a:cs typeface="Tahoma" panose="020B0604030504040204" pitchFamily="34" charset="0"/>
              </a:rPr>
              <a:t>. W</a:t>
            </a:r>
            <a:r>
              <a:rPr lang="th-TH" sz="1400" dirty="0">
                <a:ea typeface="Times New Roman" panose="02020603050405020304" pitchFamily="18" charset="0"/>
                <a:cs typeface="Tahoma" panose="020B0604030504040204" pitchFamily="34" charset="0"/>
              </a:rPr>
              <a:t>/</a:t>
            </a:r>
            <a:r>
              <a:rPr lang="en-US" sz="1400" dirty="0">
                <a:ea typeface="Times New Roman" panose="02020603050405020304" pitchFamily="18" charset="0"/>
                <a:cs typeface="Tahoma" panose="020B0604030504040204" pitchFamily="34" charset="0"/>
              </a:rPr>
              <a:t>H</a:t>
            </a:r>
            <a:r>
              <a:rPr lang="en-US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…………</a:t>
            </a:r>
            <a:endParaRPr lang="en-US" sz="14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2590800"/>
            <a:ext cx="4321175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3400" indent="-5334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3429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3429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47800" indent="-5334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34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5000" indent="-5334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2200" indent="-5334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9400" indent="-533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6600" indent="-533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3800" indent="-533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91000" indent="-533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CC</a:t>
            </a:r>
            <a:r>
              <a:rPr lang="en-US" sz="16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.: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…………………………………………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....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........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HIV related illness history</a:t>
            </a:r>
            <a:r>
              <a:rPr lang="en-US" sz="16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: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……………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Past </a:t>
            </a: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history</a:t>
            </a:r>
            <a:r>
              <a:rPr lang="th-TH" sz="16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: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……………………………………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Drug allergy</a:t>
            </a:r>
            <a:r>
              <a:rPr lang="th-TH" sz="16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…………………………………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Disclosure :  </a:t>
            </a:r>
            <a:r>
              <a:rPr lang="th-TH" sz="1600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)</a:t>
            </a:r>
            <a:r>
              <a:rPr lang="en-US" sz="1600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Full </a:t>
            </a:r>
            <a:r>
              <a:rPr lang="th-TH" sz="1600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)</a:t>
            </a:r>
            <a:r>
              <a:rPr lang="en-US" sz="1600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Closed </a:t>
            </a:r>
            <a:r>
              <a:rPr lang="th-TH" sz="1600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)</a:t>
            </a:r>
            <a:r>
              <a:rPr lang="en-US" sz="1600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Partial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Screening TB</a:t>
            </a:r>
            <a:r>
              <a:rPr lang="pt-BR" sz="16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None/>
            </a:pPr>
            <a:r>
              <a:rPr lang="th-TH" sz="16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1.ไอ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ติดต่อกันเกิน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2 week 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ใน 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เดือน 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16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อาการไข้ภายใน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 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เดือน  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3. 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BW 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ลดเกิน 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5%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ภายใน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เดือน 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4. เหงื่อออกผิดปกติกลางคืนภายใน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เดือน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5. ต่อมน้ำเหลืองที่คอโตเกิน 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cm </a:t>
            </a:r>
            <a:r>
              <a:rPr lang="th-TH" sz="16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th-TH" sz="1600" dirty="0" smtClean="0"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SzTx/>
              <a:buNone/>
            </a:pPr>
            <a:r>
              <a:rPr lang="en-US" sz="1600" dirty="0" smtClean="0">
                <a:cs typeface="Tahoma" panose="020B0604030504040204" pitchFamily="34" charset="0"/>
              </a:rPr>
              <a:t>6</a:t>
            </a:r>
            <a:r>
              <a:rPr lang="th-TH" sz="1600" dirty="0" smtClean="0">
                <a:cs typeface="Tahoma" panose="020B0604030504040204" pitchFamily="34" charset="0"/>
              </a:rPr>
              <a:t>. บุคคลใกล้ชิดเป็น </a:t>
            </a:r>
            <a:r>
              <a:rPr lang="en-US" sz="1600" dirty="0" smtClean="0">
                <a:cs typeface="Tahoma" panose="020B0604030504040204" pitchFamily="34" charset="0"/>
              </a:rPr>
              <a:t>TB</a:t>
            </a:r>
            <a:r>
              <a:rPr lang="th-TH" sz="1600" dirty="0" smtClean="0">
                <a:cs typeface="Tahoma" panose="020B0604030504040204" pitchFamily="34" charset="0"/>
              </a:rPr>
              <a:t>ใน 6 เดือนที่ผ่านมา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500563" y="2756999"/>
            <a:ext cx="4643437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th-TH" sz="1600" dirty="0" smtClean="0"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solidFill>
                  <a:srgbClr val="003399"/>
                </a:solidFill>
                <a:cs typeface="Tahoma" panose="020B0604030504040204" pitchFamily="34" charset="0"/>
              </a:rPr>
              <a:t>Doctor </a:t>
            </a:r>
            <a:r>
              <a:rPr lang="en-US" sz="1600" b="1" dirty="0">
                <a:solidFill>
                  <a:srgbClr val="003399"/>
                </a:solidFill>
                <a:cs typeface="Tahoma" panose="020B0604030504040204" pitchFamily="34" charset="0"/>
              </a:rPr>
              <a:t>order</a:t>
            </a:r>
            <a:r>
              <a:rPr lang="th-TH" sz="1600" b="1" dirty="0">
                <a:cs typeface="Tahoma" panose="020B0604030504040204" pitchFamily="34" charset="0"/>
              </a:rPr>
              <a:t> </a:t>
            </a:r>
            <a:endParaRPr lang="en-US" sz="1600" dirty="0">
              <a:cs typeface="Tahoma" panose="020B0604030504040204" pitchFamily="34" charset="0"/>
            </a:endParaRPr>
          </a:p>
          <a:p>
            <a:pPr>
              <a:lnSpc>
                <a:spcPct val="135000"/>
              </a:lnSpc>
            </a:pPr>
            <a:r>
              <a:rPr lang="th-TH" sz="1600" dirty="0" smtClean="0">
                <a:cs typeface="Tahoma" panose="020B0604030504040204" pitchFamily="34" charset="0"/>
              </a:rPr>
              <a:t>(   ) </a:t>
            </a:r>
            <a:r>
              <a:rPr lang="en-US" sz="1600" b="1" dirty="0" smtClean="0">
                <a:cs typeface="Tahoma" panose="020B0604030504040204" pitchFamily="34" charset="0"/>
              </a:rPr>
              <a:t>Anti-HIV</a:t>
            </a:r>
            <a:endParaRPr lang="th-TH" sz="1600" b="1" dirty="0" smtClean="0">
              <a:cs typeface="Tahoma" panose="020B0604030504040204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th-TH" sz="1600" dirty="0" smtClean="0">
                <a:cs typeface="Tahoma" panose="020B0604030504040204" pitchFamily="34" charset="0"/>
              </a:rPr>
              <a:t>(   </a:t>
            </a:r>
            <a:r>
              <a:rPr lang="th-TH" sz="1600" dirty="0">
                <a:cs typeface="Tahoma" panose="020B0604030504040204" pitchFamily="34" charset="0"/>
              </a:rPr>
              <a:t>) </a:t>
            </a:r>
            <a:r>
              <a:rPr lang="en-US" sz="1600" b="1" dirty="0">
                <a:cs typeface="Tahoma" panose="020B0604030504040204" pitchFamily="34" charset="0"/>
              </a:rPr>
              <a:t>Tuberculin test</a:t>
            </a:r>
            <a:r>
              <a:rPr lang="th-TH" sz="1600" dirty="0">
                <a:cs typeface="Tahoma" panose="020B0604030504040204" pitchFamily="34" charset="0"/>
              </a:rPr>
              <a:t> ....</a:t>
            </a:r>
            <a:r>
              <a:rPr lang="en-US" sz="1600" dirty="0">
                <a:cs typeface="Tahoma" panose="020B0604030504040204" pitchFamily="34" charset="0"/>
              </a:rPr>
              <a:t>.. </a:t>
            </a:r>
            <a:r>
              <a:rPr lang="th-TH" sz="1600" dirty="0" err="1">
                <a:cs typeface="Tahoma" panose="020B0604030504040204" pitchFamily="34" charset="0"/>
              </a:rPr>
              <a:t>มม.</a:t>
            </a:r>
            <a:r>
              <a:rPr lang="th-TH" sz="1600" dirty="0">
                <a:cs typeface="Tahoma" panose="020B0604030504040204" pitchFamily="34" charset="0"/>
              </a:rPr>
              <a:t>  </a:t>
            </a:r>
            <a:r>
              <a:rPr lang="en-US" sz="1600" dirty="0">
                <a:cs typeface="Tahoma" panose="020B0604030504040204" pitchFamily="34" charset="0"/>
              </a:rPr>
              <a:t>Date</a:t>
            </a:r>
            <a:r>
              <a:rPr lang="th-TH" sz="1600" dirty="0">
                <a:cs typeface="Tahoma" panose="020B0604030504040204" pitchFamily="34" charset="0"/>
              </a:rPr>
              <a:t>...........</a:t>
            </a:r>
            <a:endParaRPr lang="en-US" sz="1600" dirty="0">
              <a:cs typeface="Tahoma" panose="020B0604030504040204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th-TH" sz="1600" dirty="0">
                <a:cs typeface="Tahoma" panose="020B0604030504040204" pitchFamily="34" charset="0"/>
              </a:rPr>
              <a:t>(   ) </a:t>
            </a:r>
            <a:r>
              <a:rPr lang="en-US" sz="1600" b="1" dirty="0">
                <a:cs typeface="Tahoma" panose="020B0604030504040204" pitchFamily="34" charset="0"/>
              </a:rPr>
              <a:t>CXR</a:t>
            </a:r>
            <a:r>
              <a:rPr lang="th-TH" sz="1600" b="1" dirty="0">
                <a:cs typeface="Tahoma" panose="020B0604030504040204" pitchFamily="34" charset="0"/>
              </a:rPr>
              <a:t> </a:t>
            </a:r>
            <a:r>
              <a:rPr lang="en-US" sz="1600" b="1" dirty="0">
                <a:cs typeface="Tahoma" panose="020B0604030504040204" pitchFamily="34" charset="0"/>
              </a:rPr>
              <a:t>AP&amp; Lateral</a:t>
            </a:r>
            <a:r>
              <a:rPr lang="en-US" sz="1600" dirty="0">
                <a:cs typeface="Tahoma" panose="020B0604030504040204" pitchFamily="34" charset="0"/>
              </a:rPr>
              <a:t>  Date</a:t>
            </a:r>
            <a:r>
              <a:rPr lang="th-TH" sz="1600" dirty="0">
                <a:cs typeface="Tahoma" panose="020B0604030504040204" pitchFamily="34" charset="0"/>
              </a:rPr>
              <a:t>.............</a:t>
            </a:r>
            <a:r>
              <a:rPr lang="en-US" sz="1600" dirty="0">
                <a:cs typeface="Tahoma" panose="020B0604030504040204" pitchFamily="34" charset="0"/>
              </a:rPr>
              <a:t>..</a:t>
            </a:r>
            <a:r>
              <a:rPr lang="th-TH" sz="1600" dirty="0">
                <a:cs typeface="Tahoma" panose="020B0604030504040204" pitchFamily="34" charset="0"/>
              </a:rPr>
              <a:t>ผล...</a:t>
            </a:r>
            <a:endParaRPr lang="en-US" sz="1600" dirty="0">
              <a:cs typeface="Tahoma" panose="020B0604030504040204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th-TH" sz="1600" dirty="0">
                <a:cs typeface="Tahoma" panose="020B0604030504040204" pitchFamily="34" charset="0"/>
              </a:rPr>
              <a:t>(   ) </a:t>
            </a:r>
            <a:r>
              <a:rPr lang="en-US" sz="1600" b="1" dirty="0">
                <a:cs typeface="Tahoma" panose="020B0604030504040204" pitchFamily="34" charset="0"/>
              </a:rPr>
              <a:t>Sputum AFB</a:t>
            </a:r>
            <a:r>
              <a:rPr lang="en-US" sz="1600" dirty="0">
                <a:cs typeface="Tahoma" panose="020B0604030504040204" pitchFamily="34" charset="0"/>
              </a:rPr>
              <a:t>  ……………………………….</a:t>
            </a:r>
          </a:p>
          <a:p>
            <a:pPr eaLnBrk="1" hangingPunct="1">
              <a:lnSpc>
                <a:spcPct val="135000"/>
              </a:lnSpc>
            </a:pPr>
            <a:r>
              <a:rPr lang="th-TH" sz="1600" dirty="0">
                <a:cs typeface="Tahoma" panose="020B0604030504040204" pitchFamily="34" charset="0"/>
              </a:rPr>
              <a:t>(   )</a:t>
            </a:r>
            <a:r>
              <a:rPr lang="th-TH" sz="1600" b="1" dirty="0">
                <a:cs typeface="Tahoma" panose="020B0604030504040204" pitchFamily="34" charset="0"/>
              </a:rPr>
              <a:t> </a:t>
            </a:r>
            <a:r>
              <a:rPr lang="en-US" sz="1600" b="1" dirty="0">
                <a:cs typeface="Tahoma" panose="020B0604030504040204" pitchFamily="34" charset="0"/>
              </a:rPr>
              <a:t>CD4</a:t>
            </a:r>
            <a:r>
              <a:rPr lang="en-US" sz="1600" dirty="0">
                <a:cs typeface="Tahoma" panose="020B0604030504040204" pitchFamily="34" charset="0"/>
              </a:rPr>
              <a:t> </a:t>
            </a:r>
            <a:r>
              <a:rPr lang="th-TH" sz="1600" dirty="0">
                <a:cs typeface="Tahoma" panose="020B0604030504040204" pitchFamily="34" charset="0"/>
              </a:rPr>
              <a:t>......</a:t>
            </a:r>
            <a:r>
              <a:rPr lang="en-US" sz="1600" dirty="0">
                <a:cs typeface="Tahoma" panose="020B0604030504040204" pitchFamily="34" charset="0"/>
              </a:rPr>
              <a:t>.</a:t>
            </a:r>
            <a:r>
              <a:rPr lang="th-TH" sz="1600" dirty="0">
                <a:cs typeface="Tahoma" panose="020B0604030504040204" pitchFamily="34" charset="0"/>
              </a:rPr>
              <a:t>./.....%. </a:t>
            </a:r>
            <a:r>
              <a:rPr lang="en-US" sz="1600" dirty="0">
                <a:cs typeface="Tahoma" panose="020B0604030504040204" pitchFamily="34" charset="0"/>
              </a:rPr>
              <a:t>cell</a:t>
            </a:r>
            <a:r>
              <a:rPr lang="th-TH" sz="1600" dirty="0">
                <a:cs typeface="Tahoma" panose="020B0604030504040204" pitchFamily="34" charset="0"/>
              </a:rPr>
              <a:t>/</a:t>
            </a:r>
            <a:r>
              <a:rPr lang="en-US" sz="1600" dirty="0">
                <a:cs typeface="Tahoma" panose="020B0604030504040204" pitchFamily="34" charset="0"/>
              </a:rPr>
              <a:t>mm3 Date</a:t>
            </a:r>
            <a:r>
              <a:rPr lang="th-TH" sz="1600" dirty="0">
                <a:cs typeface="Tahoma" panose="020B0604030504040204" pitchFamily="34" charset="0"/>
              </a:rPr>
              <a:t>..</a:t>
            </a:r>
            <a:endParaRPr lang="en-US" sz="1600" dirty="0">
              <a:cs typeface="Tahoma" panose="020B0604030504040204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th-TH" sz="1600" dirty="0">
                <a:cs typeface="Tahoma" panose="020B0604030504040204" pitchFamily="34" charset="0"/>
              </a:rPr>
              <a:t>(   ) </a:t>
            </a:r>
            <a:r>
              <a:rPr lang="en-US" sz="1600" b="1" dirty="0">
                <a:cs typeface="Tahoma" panose="020B0604030504040204" pitchFamily="34" charset="0"/>
              </a:rPr>
              <a:t>CBC</a:t>
            </a:r>
            <a:r>
              <a:rPr lang="en-US" sz="1600" dirty="0">
                <a:cs typeface="Tahoma" panose="020B0604030504040204" pitchFamily="34" charset="0"/>
              </a:rPr>
              <a:t>   </a:t>
            </a:r>
            <a:r>
              <a:rPr lang="en-US" sz="1600" dirty="0" err="1">
                <a:cs typeface="Tahoma" panose="020B0604030504040204" pitchFamily="34" charset="0"/>
              </a:rPr>
              <a:t>Hb</a:t>
            </a:r>
            <a:r>
              <a:rPr lang="en-US" sz="1600" dirty="0">
                <a:cs typeface="Tahoma" panose="020B0604030504040204" pitchFamily="34" charset="0"/>
              </a:rPr>
              <a:t>…..</a:t>
            </a:r>
            <a:r>
              <a:rPr lang="en-US" sz="1600" dirty="0" err="1">
                <a:cs typeface="Tahoma" panose="020B0604030504040204" pitchFamily="34" charset="0"/>
              </a:rPr>
              <a:t>Hct</a:t>
            </a:r>
            <a:r>
              <a:rPr lang="en-US" sz="1600" dirty="0">
                <a:cs typeface="Tahoma" panose="020B0604030504040204" pitchFamily="34" charset="0"/>
              </a:rPr>
              <a:t>…….…..</a:t>
            </a:r>
            <a:r>
              <a:rPr lang="en-US" sz="1600" dirty="0" err="1">
                <a:cs typeface="Tahoma" panose="020B0604030504040204" pitchFamily="34" charset="0"/>
              </a:rPr>
              <a:t>Plt</a:t>
            </a:r>
            <a:r>
              <a:rPr lang="en-US" sz="1600" dirty="0">
                <a:cs typeface="Tahoma" panose="020B0604030504040204" pitchFamily="34" charset="0"/>
              </a:rPr>
              <a:t>…WBC…….</a:t>
            </a:r>
          </a:p>
          <a:p>
            <a:pPr eaLnBrk="1" hangingPunct="1">
              <a:lnSpc>
                <a:spcPct val="135000"/>
              </a:lnSpc>
            </a:pPr>
            <a:r>
              <a:rPr lang="en-US" sz="1600" dirty="0">
                <a:cs typeface="Tahoma" panose="020B0604030504040204" pitchFamily="34" charset="0"/>
              </a:rPr>
              <a:t>      </a:t>
            </a:r>
            <a:r>
              <a:rPr lang="pt-BR" sz="1600" dirty="0">
                <a:cs typeface="Tahoma" panose="020B0604030504040204" pitchFamily="34" charset="0"/>
              </a:rPr>
              <a:t>N</a:t>
            </a:r>
            <a:r>
              <a:rPr lang="en-US" sz="1600" dirty="0">
                <a:cs typeface="Tahoma" panose="020B0604030504040204" pitchFamily="34" charset="0"/>
              </a:rPr>
              <a:t>…</a:t>
            </a:r>
            <a:r>
              <a:rPr lang="th-TH" sz="1600" dirty="0">
                <a:cs typeface="Tahoma" panose="020B0604030504040204" pitchFamily="34" charset="0"/>
              </a:rPr>
              <a:t>.</a:t>
            </a:r>
            <a:r>
              <a:rPr lang="pt-BR" sz="1600" dirty="0">
                <a:cs typeface="Tahoma" panose="020B0604030504040204" pitchFamily="34" charset="0"/>
              </a:rPr>
              <a:t>.L.... M……E....B....MCV....</a:t>
            </a:r>
            <a:endParaRPr lang="en-US" sz="1600" dirty="0">
              <a:cs typeface="Tahoma" panose="020B0604030504040204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th-TH" sz="1600" dirty="0">
                <a:cs typeface="Tahoma" panose="020B0604030504040204" pitchFamily="34" charset="0"/>
              </a:rPr>
              <a:t>(   ) </a:t>
            </a:r>
            <a:r>
              <a:rPr lang="pt-BR" sz="1600" b="1" dirty="0">
                <a:cs typeface="Tahoma" panose="020B0604030504040204" pitchFamily="34" charset="0"/>
              </a:rPr>
              <a:t>SGOT</a:t>
            </a:r>
            <a:r>
              <a:rPr lang="pt-BR" sz="1600" dirty="0">
                <a:cs typeface="Tahoma" panose="020B0604030504040204" pitchFamily="34" charset="0"/>
              </a:rPr>
              <a:t>.......</a:t>
            </a:r>
            <a:r>
              <a:rPr lang="pt-BR" sz="1600" b="1" dirty="0">
                <a:cs typeface="Tahoma" panose="020B0604030504040204" pitchFamily="34" charset="0"/>
              </a:rPr>
              <a:t>SGPT</a:t>
            </a:r>
            <a:r>
              <a:rPr lang="th-TH" sz="1600" dirty="0">
                <a:cs typeface="Tahoma" panose="020B0604030504040204" pitchFamily="34" charset="0"/>
              </a:rPr>
              <a:t>................</a:t>
            </a:r>
            <a:r>
              <a:rPr lang="th-TH" sz="1600" b="1" dirty="0">
                <a:cs typeface="Tahoma" panose="020B0604030504040204" pitchFamily="34" charset="0"/>
              </a:rPr>
              <a:t>.</a:t>
            </a:r>
            <a:r>
              <a:rPr lang="pt-BR" sz="1600" b="1" dirty="0">
                <a:cs typeface="Tahoma" panose="020B0604030504040204" pitchFamily="34" charset="0"/>
              </a:rPr>
              <a:t>Amylase</a:t>
            </a:r>
            <a:r>
              <a:rPr lang="th-TH" sz="1600" dirty="0">
                <a:cs typeface="Tahoma" panose="020B0604030504040204" pitchFamily="34" charset="0"/>
              </a:rPr>
              <a:t>........</a:t>
            </a:r>
            <a:endParaRPr lang="en-US" sz="1600" dirty="0">
              <a:cs typeface="Tahoma" panose="020B0604030504040204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th-TH" sz="1600" dirty="0">
                <a:cs typeface="Tahoma" panose="020B0604030504040204" pitchFamily="34" charset="0"/>
              </a:rPr>
              <a:t>(   ) </a:t>
            </a:r>
            <a:r>
              <a:rPr lang="pt-BR" sz="1600" b="1" dirty="0">
                <a:cs typeface="Tahoma" panose="020B0604030504040204" pitchFamily="34" charset="0"/>
              </a:rPr>
              <a:t>Anti-HCV</a:t>
            </a:r>
            <a:r>
              <a:rPr lang="pt-BR" sz="1600" dirty="0">
                <a:cs typeface="Tahoma" panose="020B0604030504040204" pitchFamily="34" charset="0"/>
              </a:rPr>
              <a:t>……………..…………</a:t>
            </a:r>
            <a:endParaRPr lang="en-US" sz="1600" dirty="0">
              <a:cs typeface="Tahoma" panose="020B0604030504040204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th-TH" sz="1600" dirty="0">
                <a:cs typeface="Tahoma" panose="020B0604030504040204" pitchFamily="34" charset="0"/>
              </a:rPr>
              <a:t>(   ) </a:t>
            </a:r>
            <a:r>
              <a:rPr lang="pt-BR" sz="1600" b="1" dirty="0">
                <a:cs typeface="Tahoma" panose="020B0604030504040204" pitchFamily="34" charset="0"/>
              </a:rPr>
              <a:t>Hepatitis B</a:t>
            </a:r>
            <a:r>
              <a:rPr lang="pt-BR" sz="1600" dirty="0">
                <a:cs typeface="Tahoma" panose="020B0604030504040204" pitchFamily="34" charset="0"/>
              </a:rPr>
              <a:t>    HBsAg…HBs Ab…HBc Ab</a:t>
            </a:r>
            <a:r>
              <a:rPr lang="pt-BR" sz="1600" dirty="0" smtClean="0">
                <a:cs typeface="Tahoma" panose="020B0604030504040204" pitchFamily="34" charset="0"/>
              </a:rPr>
              <a:t>……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867819" y="1480387"/>
            <a:ext cx="3211512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b="1" dirty="0">
                <a:solidFill>
                  <a:srgbClr val="003399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แบบซักประวัติรายใหม่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6584951" y="1510549"/>
            <a:ext cx="1184275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cs typeface="Tahoma" panose="020B0604030504040204" pitchFamily="34" charset="0"/>
              </a:rPr>
              <a:t>1</a:t>
            </a:r>
            <a:r>
              <a:rPr lang="en-US" sz="2000" b="1" baseline="30000" dirty="0">
                <a:cs typeface="Tahoma" panose="020B0604030504040204" pitchFamily="34" charset="0"/>
              </a:rPr>
              <a:t>st</a:t>
            </a:r>
            <a:r>
              <a:rPr lang="en-US" sz="2000" b="1" dirty="0">
                <a:cs typeface="Tahoma" panose="020B0604030504040204" pitchFamily="34" charset="0"/>
              </a:rPr>
              <a:t>  visit</a:t>
            </a:r>
            <a:endParaRPr lang="th-TH" sz="2000" b="1" dirty="0">
              <a:cs typeface="Tahoma" panose="020B060403050404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189146" y="304800"/>
            <a:ext cx="262283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latin typeface="Tahoma" panose="020B0604030504040204" pitchFamily="34" charset="0"/>
                <a:cs typeface="Tahoma" panose="020B0604030504040204" pitchFamily="34" charset="0"/>
              </a:rPr>
              <a:t>Assessment</a:t>
            </a:r>
            <a:endParaRPr lang="th-TH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4206" y="311612"/>
            <a:ext cx="2945037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Investigation</a:t>
            </a:r>
            <a:endParaRPr lang="th-TH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HIV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3746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I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0"/>
            <a:ext cx="30051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I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32" y="1457303"/>
            <a:ext cx="2209800" cy="318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invGray">
          <a:xfrm>
            <a:off x="6220619" y="72380"/>
            <a:ext cx="3059112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Inform the test result</a:t>
            </a:r>
            <a:endParaRPr lang="th-TH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invGray">
          <a:xfrm>
            <a:off x="4038600" y="1600200"/>
            <a:ext cx="1455737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LAB sheet</a:t>
            </a:r>
            <a:endParaRPr lang="th-TH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invGray">
          <a:xfrm>
            <a:off x="3909189" y="457200"/>
            <a:ext cx="17335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OPD card</a:t>
            </a:r>
            <a:endParaRPr lang="th-TH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78169" y="1105148"/>
            <a:ext cx="350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Anti-HIV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ปิดผนึก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83458" y="1797881"/>
            <a:ext cx="316258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CD4,VL: 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Username &amp; password</a:t>
            </a:r>
            <a:endParaRPr lang="th-TH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 descr="SANY6876"/>
          <p:cNvPicPr>
            <a:picLocks noChangeAspect="1" noChangeArrowheads="1"/>
          </p:cNvPicPr>
          <p:nvPr/>
        </p:nvPicPr>
        <p:blipFill>
          <a:blip r:embed="rId5" cstate="print">
            <a:lum bright="1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10" y="3930362"/>
            <a:ext cx="3271890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152400" y="2743200"/>
            <a:ext cx="365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Tuberculin test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CXR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AP&amp; Lateral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Sputum AFB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day  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ถ้าเด็กเล็กใช้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gastric wash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กรณี ผล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 c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ตามดุลยพินิจของแพทย์ 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กล่องข้อความ 3"/>
          <p:cNvSpPr txBox="1">
            <a:spLocks noChangeArrowheads="1"/>
          </p:cNvSpPr>
          <p:nvPr/>
        </p:nvSpPr>
        <p:spPr bwMode="auto">
          <a:xfrm>
            <a:off x="2693988" y="13811"/>
            <a:ext cx="3859212" cy="65081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Care of HIV/TB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th-TH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603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12800"/>
            <a:ext cx="424338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874713"/>
            <a:ext cx="47180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905250"/>
            <a:ext cx="40862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กล่องข้อความ 7"/>
          <p:cNvSpPr txBox="1">
            <a:spLocks noChangeArrowheads="1"/>
          </p:cNvSpPr>
          <p:nvPr/>
        </p:nvSpPr>
        <p:spPr bwMode="auto">
          <a:xfrm>
            <a:off x="-12699" y="444500"/>
            <a:ext cx="2476500" cy="4302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h-TH" sz="2200">
                <a:latin typeface="Tahoma" panose="020B0604030504040204" pitchFamily="34" charset="0"/>
                <a:cs typeface="Tahoma" panose="020B0604030504040204" pitchFamily="34" charset="0"/>
              </a:rPr>
              <a:t>1.ประเมินก่อนเริ่มยา</a:t>
            </a:r>
          </a:p>
        </p:txBody>
      </p:sp>
      <p:sp>
        <p:nvSpPr>
          <p:cNvPr id="25607" name="กล่องข้อความ 13"/>
          <p:cNvSpPr txBox="1">
            <a:spLocks noChangeArrowheads="1"/>
          </p:cNvSpPr>
          <p:nvPr/>
        </p:nvSpPr>
        <p:spPr bwMode="auto">
          <a:xfrm>
            <a:off x="6667500" y="738188"/>
            <a:ext cx="2255838" cy="431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h-TH" sz="2200">
                <a:latin typeface="Tahoma" panose="020B0604030504040204" pitchFamily="34" charset="0"/>
                <a:cs typeface="Tahoma" panose="020B0604030504040204" pitchFamily="34" charset="0"/>
              </a:rPr>
              <a:t>2.มาตรฐานสูตรยา</a:t>
            </a:r>
          </a:p>
        </p:txBody>
      </p:sp>
      <p:sp>
        <p:nvSpPr>
          <p:cNvPr id="25608" name="กล่องข้อความ 14"/>
          <p:cNvSpPr txBox="1">
            <a:spLocks noChangeArrowheads="1"/>
          </p:cNvSpPr>
          <p:nvPr/>
        </p:nvSpPr>
        <p:spPr bwMode="auto">
          <a:xfrm>
            <a:off x="93663" y="3717925"/>
            <a:ext cx="2592376" cy="430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h-TH" sz="2200" dirty="0"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200" dirty="0" smtClean="0">
                <a:latin typeface="Tahoma" panose="020B0604030504040204" pitchFamily="34" charset="0"/>
                <a:cs typeface="Tahoma" panose="020B0604030504040204" pitchFamily="34" charset="0"/>
              </a:rPr>
              <a:t>เตรียมความพร้อม </a:t>
            </a:r>
            <a:endParaRPr lang="th-TH" sz="2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60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3952875"/>
            <a:ext cx="4619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กล่องข้อความ 16"/>
          <p:cNvSpPr txBox="1">
            <a:spLocks noChangeArrowheads="1"/>
          </p:cNvSpPr>
          <p:nvPr/>
        </p:nvSpPr>
        <p:spPr bwMode="auto">
          <a:xfrm>
            <a:off x="4694238" y="3943350"/>
            <a:ext cx="1935162" cy="431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200">
                <a:latin typeface="Tahoma" panose="020B0604030504040204" pitchFamily="34" charset="0"/>
                <a:cs typeface="Tahoma" panose="020B0604030504040204" pitchFamily="34" charset="0"/>
              </a:rPr>
              <a:t>4. monitoring</a:t>
            </a:r>
            <a:r>
              <a:rPr lang="th-TH" sz="22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รูปภาพ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97693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484438" y="4221163"/>
            <a:ext cx="4232275" cy="45720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b="1">
                <a:cs typeface="Tahoma" panose="020B0604030504040204" pitchFamily="34" charset="0"/>
              </a:rPr>
              <a:t>การเปลี่ยนสูตรยาในผู้ป่วยเด็ก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979613" y="4724400"/>
            <a:ext cx="655161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b="1">
                <a:solidFill>
                  <a:srgbClr val="FF0000"/>
                </a:solidFill>
              </a:rPr>
              <a:t>●</a:t>
            </a:r>
            <a:r>
              <a:rPr lang="th-TH"/>
              <a:t> </a:t>
            </a:r>
            <a:r>
              <a:rPr lang="th-TH">
                <a:cs typeface="Tahoma" panose="020B0604030504040204" pitchFamily="34" charset="0"/>
              </a:rPr>
              <a:t>มีผลข้างเคียงจากยา </a:t>
            </a:r>
            <a:r>
              <a:rPr lang="en-US">
                <a:cs typeface="Tahoma" panose="020B0604030504040204" pitchFamily="34" charset="0"/>
              </a:rPr>
              <a:t> d4T, AZT, NVP, DDI </a:t>
            </a:r>
          </a:p>
          <a:p>
            <a:pPr eaLnBrk="1" hangingPunct="1">
              <a:lnSpc>
                <a:spcPct val="135000"/>
              </a:lnSpc>
            </a:pPr>
            <a:r>
              <a:rPr lang="en-US" b="1">
                <a:solidFill>
                  <a:srgbClr val="FF0000"/>
                </a:solidFill>
              </a:rPr>
              <a:t>●</a:t>
            </a:r>
            <a:r>
              <a:rPr lang="th-TH"/>
              <a:t> </a:t>
            </a:r>
            <a:r>
              <a:rPr lang="th-TH">
                <a:cs typeface="Tahoma" panose="020B0604030504040204" pitchFamily="34" charset="0"/>
              </a:rPr>
              <a:t>การรักษาล้มเหลว</a:t>
            </a:r>
          </a:p>
          <a:p>
            <a:pPr eaLnBrk="1" hangingPunct="1">
              <a:lnSpc>
                <a:spcPct val="135000"/>
              </a:lnSpc>
            </a:pPr>
            <a:r>
              <a:rPr lang="en-US" b="1">
                <a:solidFill>
                  <a:srgbClr val="FF0000"/>
                </a:solidFill>
              </a:rPr>
              <a:t>●</a:t>
            </a:r>
            <a:r>
              <a:rPr lang="en-US"/>
              <a:t> </a:t>
            </a:r>
            <a:r>
              <a:rPr lang="en-US">
                <a:cs typeface="Tahoma" panose="020B0604030504040204" pitchFamily="34" charset="0"/>
              </a:rPr>
              <a:t>adherence</a:t>
            </a:r>
            <a:endParaRPr lang="th-TH">
              <a:cs typeface="Tahoma" panose="020B0604030504040204" pitchFamily="34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580063" y="476250"/>
            <a:ext cx="208915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1600" b="1">
                <a:solidFill>
                  <a:srgbClr val="0033CC"/>
                </a:solidFill>
              </a:rPr>
              <a:t>NNRTI </a:t>
            </a:r>
            <a:r>
              <a:rPr lang="th-TH" sz="1600" b="1">
                <a:solidFill>
                  <a:srgbClr val="0033CC"/>
                </a:solidFill>
                <a:cs typeface="Tahoma" panose="020B0604030504040204" pitchFamily="34" charset="0"/>
              </a:rPr>
              <a:t>อายุ  </a:t>
            </a:r>
            <a:r>
              <a:rPr lang="en-US" sz="1600" b="1">
                <a:solidFill>
                  <a:srgbClr val="0033CC"/>
                </a:solidFill>
                <a:cs typeface="Tahoma" panose="020B0604030504040204" pitchFamily="34" charset="0"/>
              </a:rPr>
              <a:t>&gt;3 </a:t>
            </a:r>
            <a:r>
              <a:rPr lang="th-TH" sz="1600" b="1">
                <a:solidFill>
                  <a:srgbClr val="0033CC"/>
                </a:solidFill>
                <a:cs typeface="Tahoma" panose="020B0604030504040204" pitchFamily="34" charset="0"/>
              </a:rPr>
              <a:t>ปี</a:t>
            </a:r>
            <a:r>
              <a:rPr lang="en-US" sz="1600" b="1">
                <a:solidFill>
                  <a:srgbClr val="0033CC"/>
                </a:solidFill>
                <a:cs typeface="Tahoma" panose="020B0604030504040204" pitchFamily="34" charset="0"/>
              </a:rPr>
              <a:t>   rifampicin </a:t>
            </a:r>
            <a:r>
              <a:rPr lang="th-TH" sz="1600" b="1">
                <a:solidFill>
                  <a:srgbClr val="0033CC"/>
                </a:solidFill>
                <a:cs typeface="Tahoma" panose="020B0604030504040204" pitchFamily="34" charset="0"/>
              </a:rPr>
              <a:t>กับ </a:t>
            </a:r>
            <a:r>
              <a:rPr lang="en-US" sz="1600" b="1">
                <a:solidFill>
                  <a:srgbClr val="0033CC"/>
                </a:solidFill>
                <a:cs typeface="Tahoma" panose="020B0604030504040204" pitchFamily="34" charset="0"/>
              </a:rPr>
              <a:t>EFV</a:t>
            </a:r>
          </a:p>
        </p:txBody>
      </p:sp>
      <p:sp>
        <p:nvSpPr>
          <p:cNvPr id="13318" name="Oval 9"/>
          <p:cNvSpPr>
            <a:spLocks noChangeArrowheads="1"/>
          </p:cNvSpPr>
          <p:nvPr/>
        </p:nvSpPr>
        <p:spPr bwMode="auto">
          <a:xfrm>
            <a:off x="1835150" y="1484313"/>
            <a:ext cx="3603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/>
              <a:t>R</a:t>
            </a:r>
            <a:endParaRPr lang="th-TH" sz="1600" b="1"/>
          </a:p>
        </p:txBody>
      </p:sp>
    </p:spTree>
    <p:extLst>
      <p:ext uri="{BB962C8B-B14F-4D97-AF65-F5344CB8AC3E}">
        <p14:creationId xmlns:p14="http://schemas.microsoft.com/office/powerpoint/2010/main" val="292299145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152400" y="381000"/>
            <a:ext cx="3581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ดูแลและเยียวยาจิตใจ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G:\รูปเด็กมอบทุน_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610600" cy="6093420"/>
          </a:xfrm>
          <a:prstGeom prst="rect">
            <a:avLst/>
          </a:prstGeom>
          <a:noFill/>
        </p:spPr>
      </p:pic>
      <p:sp>
        <p:nvSpPr>
          <p:cNvPr id="11" name="สี่เหลี่ยมผืนผ้า 10"/>
          <p:cNvSpPr/>
          <p:nvPr/>
        </p:nvSpPr>
        <p:spPr>
          <a:xfrm>
            <a:off x="4038600" y="0"/>
            <a:ext cx="5105400" cy="216982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-ทุนการศึกษาจาก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สสจ.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139 ราย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-ทุนการศึกษาคลินิกติดเชื้อเด็ก   78 ราย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-มอบค่าอาหารและค่าใช้จ่าย  12 ราย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สนับสนุนนมผสม  36 ราย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PMTCT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มอบตู้เย็นแช่ยา 1 ราย </a:t>
            </a:r>
          </a:p>
        </p:txBody>
      </p:sp>
      <p:sp>
        <p:nvSpPr>
          <p:cNvPr id="12" name="กล่องข้อความ 4"/>
          <p:cNvSpPr txBox="1"/>
          <p:nvPr/>
        </p:nvSpPr>
        <p:spPr>
          <a:xfrm>
            <a:off x="5257800" y="5029200"/>
            <a:ext cx="1955985" cy="46166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ทุนการศึกษา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38200" y="25146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3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6772" cy="3844424"/>
          </a:xfrm>
          <a:prstGeom prst="rect">
            <a:avLst/>
          </a:prstGeom>
        </p:spPr>
      </p:pic>
      <p:pic>
        <p:nvPicPr>
          <p:cNvPr id="8" name="Picture 2" descr="G:\DCIM\.thumbnails\1430455327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715" y="0"/>
            <a:ext cx="2528285" cy="3276600"/>
          </a:xfrm>
          <a:prstGeom prst="rect">
            <a:avLst/>
          </a:prstGeom>
          <a:noFill/>
        </p:spPr>
      </p:pic>
      <p:sp>
        <p:nvSpPr>
          <p:cNvPr id="9" name="สี่เหลี่ยมผืนผ้า 8"/>
          <p:cNvSpPr/>
          <p:nvPr/>
        </p:nvSpPr>
        <p:spPr>
          <a:xfrm>
            <a:off x="228600" y="3505200"/>
            <a:ext cx="6400800" cy="300082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-กิจกรรมปีใหม่และวันเด็ก  ปีละครั้ง (ได้รับของขวัญทุกคน)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-กิจกรรมค่ายเยาวชน ปีละครั้ง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-ประสานสถานศึกษา ประเด็นล้อเลียน  4 โรงเรียน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จัดส่งยาทางไปรษณีย์ระหว่างไปฝึกงาน และได้งานใหม่  9  ราย    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จัดหางานและมอบเงินขวัญถุงเริ่มงานใหม่  4 ราย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เยี่ยมเด็กนอนโรงพยาบาล  มอบอุปกรณ์ เครื่องใช้ และ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 14  ราย</a:t>
            </a:r>
          </a:p>
        </p:txBody>
      </p:sp>
      <p:pic>
        <p:nvPicPr>
          <p:cNvPr id="11" name="Picture 3" descr="G:\Pictures\LINE\1432860888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404" y="3276600"/>
            <a:ext cx="2484596" cy="3581400"/>
          </a:xfrm>
          <a:prstGeom prst="rect">
            <a:avLst/>
          </a:prstGeom>
          <a:noFill/>
        </p:spPr>
      </p:pic>
      <p:sp>
        <p:nvSpPr>
          <p:cNvPr id="14" name="สี่เหลี่ยมผืนผ้า 13"/>
          <p:cNvSpPr/>
          <p:nvPr/>
        </p:nvSpPr>
        <p:spPr>
          <a:xfrm>
            <a:off x="8077200" y="48006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610600" y="4038600"/>
            <a:ext cx="533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3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657600" cy="76200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บทเรียนที่ได้รับ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ปี 2555  เด็ก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HIV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เริ่มยาใหม่  8  ราย เป็นผู้ป่วย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refer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โรงพยาบาลชุมชนและจังหวัดใกล้เคียงทั้งหมด (100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)ตรวจพบ 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TB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2  ราย (25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Contact TB  1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ราย</a:t>
            </a:r>
          </a:p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ปี 2556 ผู้ป่วย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HIV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เริ่มยาใหม่  10 รายเป็นผู้ป่วย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refer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โรงพยาบาลชุมชนและจังหวัดใกล้เคียง 9 ราย (90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)  ตรวจพบ 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TB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2  ราย (25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Contact TB  1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ราย</a:t>
            </a:r>
          </a:p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ปี 2557 ผู้ป่วย 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HIV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เริ่มยาใหม่  9  ราย เป็นผู้ป่วย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refer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โรงพยาบาลชุมชนและจังหวัดใกล้เคียงทั้งหมด (100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%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) พบ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Contact TB  2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ราย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TB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4  ราย (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44.4%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) เป็นผู้ป่วย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TB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ในจังหวัดเดียวกัน 3  ราย</a:t>
            </a:r>
          </a:p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โรงพยาบาลที่ส่งต่อหลายแห่งมีกุมารแพทย์ .......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?????</a:t>
            </a:r>
          </a:p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Case TB contact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แนวโน้มสูงขึ้น</a:t>
            </a:r>
          </a:p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ปัญหาด้านจิตใจ  ครอบครัวและสังคมในเด็ก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HIV/TB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มีมากมาย การเยียวยา สามารถแก้ไขได้เพียงบางส่วน  แต่สิ่งที่วัดผลได้ทันทีคือรอยยิ้มและประกายตาของเด็กเมื่อได้รับการดูแล  เอาใจใส่</a:t>
            </a:r>
            <a:endParaRPr lang="th-TH" sz="2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2971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r>
              <a:rPr lang="th-TH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ผู้ป่วยเด็ก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TB, LTBI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และ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HIV/Aids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เริ่มยาและกำหนดสูตรยา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ต้าน</a:t>
            </a:r>
            <a:r>
              <a:rPr lang="th-TH" sz="2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ที่โรงพยาบาลศูนย์  เนื่องจากมีกุมารแพทย์โรคติดเชื้อ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และ ผู้เชี่ยวชาญ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TB/HIV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ผู้ป่วย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HIV/TB  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มากกว่าร้อยละ  70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refer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จากโรงพยาบาลจังหวัดใกล้เคียง  และโรงพยาบาลชุมชน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2286000" y="298103"/>
            <a:ext cx="4213013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บริบท/ภาพรวม/สภาพปัญหา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1000" y="41910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มากกว่า ร้อยละ 60 ผู้ป่วยที่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refer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ส่วนใหญ่มีระยะการดำเนินของโรค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B-C 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และ เจ็บป่วยด้วย </a:t>
            </a:r>
            <a:r>
              <a:rPr lang="en-US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TB  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th-TH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การให้บริการดูแลรักษาผู้ป่วยเด็ก มีความซับซ้อนกว่าผู้ใหญ่ และการเปลี่ยนแปลงด้านการเจริญเติบโต จิตใจ และพัฒนาการ  </a:t>
            </a:r>
          </a:p>
        </p:txBody>
      </p:sp>
    </p:spTree>
    <p:extLst>
      <p:ext uri="{BB962C8B-B14F-4D97-AF65-F5344CB8AC3E}">
        <p14:creationId xmlns:p14="http://schemas.microsoft.com/office/powerpoint/2010/main" val="19443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5334000" cy="238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38600" y="9906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&gt;80%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05000" y="228600"/>
            <a:ext cx="4953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ประเด็นการพัฒนาต่อเนื่อง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พัฒนาศักยภาพเครือข่าย จัดประชุมวิชาการและทำ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Case conference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โรงพยาบาลชุมชนและจังหวัดใกล้เคียง  เพื่อค้นหาปัญหา-อุปสรรค และทบทวนแนวทางการดูแลร่วมกัน</a:t>
            </a:r>
          </a:p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นิเทศติดตามและส่งต่อข้อมูลกลับ เชิงสร้างสรรค์เมื่อพบประเด็นปัญหาในการดูแล</a:t>
            </a:r>
          </a:p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กิจกรรมเชิงรุกการค้นหาผู้ติดเชื้อและผู้ป่วย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TB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ในชุมชน</a:t>
            </a:r>
          </a:p>
          <a:p>
            <a:pPr>
              <a:lnSpc>
                <a:spcPct val="150000"/>
              </a:lnSpc>
            </a:pP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●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โครงการพัฒนาระบบริการดุแลรักษาผู้ป่วยเด็กโรควัณโรคแบบองค์รวม ได้รับทุนจาก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Safoni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avantis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0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685800" y="1447800"/>
            <a:ext cx="39624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495800" y="1376690"/>
            <a:ext cx="434340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กราฟแสดง การปฏิบัติตามมาตรฐาน  ความพึงพอใจของ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ผู้ให้บริการและผู้ใช้บริการ</a:t>
            </a:r>
            <a:r>
              <a:rPr lang="th-TH" sz="1400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โรงพยาบาลสรรพสิทธิประสงค์ </a:t>
            </a:r>
            <a:endParaRPr kumimoji="0" lang="th-T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2819400" y="3048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3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164399429"/>
              </p:ext>
            </p:extLst>
          </p:nvPr>
        </p:nvGraphicFramePr>
        <p:xfrm>
          <a:off x="1676400" y="2057400"/>
          <a:ext cx="6324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934200" y="2819400"/>
            <a:ext cx="719137" cy="377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Angsana New" panose="02020603050405020304" pitchFamily="18" charset="-34"/>
                <a:cs typeface="Cordia New" panose="020B0304020202020204" pitchFamily="34" charset="-34"/>
              </a:rPr>
              <a:t>&gt;80%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14170" y="6096000"/>
            <a:ext cx="552587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กราฟแสดงระดับ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Viral load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และ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Adherence 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</a:rPr>
              <a:t>ปี 2554-2556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81000" y="685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ในปี 2554-2556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ผู้ป่วย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HIV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รายใหม่ หลัง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การกิน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ยาต้าน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ไวรัส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นาน 12 เดือน </a:t>
            </a:r>
          </a:p>
          <a:p>
            <a:pPr lvl="0">
              <a:lnSpc>
                <a:spcPct val="15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Viral load &lt;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copies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ml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73.3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,82.4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60 %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กล่องข้อความ 1"/>
          <p:cNvSpPr txBox="1"/>
          <p:nvPr/>
        </p:nvSpPr>
        <p:spPr>
          <a:xfrm>
            <a:off x="5257800" y="152400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บริบท/ภาพรวม/สภาพปัญหา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3048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Case conference</a:t>
            </a:r>
            <a:r>
              <a:rPr lang="th-TH" sz="2400" b="1" dirty="0"/>
              <a:t> </a:t>
            </a:r>
            <a:r>
              <a:rPr lang="th-TH" sz="2400" b="1" dirty="0" smtClean="0"/>
              <a:t>ผู้ป่วยที่มี </a:t>
            </a:r>
            <a:r>
              <a:rPr lang="en-US" sz="2400" b="1" dirty="0" smtClean="0"/>
              <a:t>Viral load &gt; </a:t>
            </a:r>
            <a:r>
              <a:rPr lang="th-TH" sz="2400" b="1" dirty="0" smtClean="0"/>
              <a:t>50  </a:t>
            </a:r>
            <a:r>
              <a:rPr lang="en-US" sz="2400" b="1" dirty="0"/>
              <a:t>copies</a:t>
            </a:r>
            <a:r>
              <a:rPr lang="th-TH" sz="2400" b="1" dirty="0"/>
              <a:t>/</a:t>
            </a:r>
            <a:r>
              <a:rPr lang="en-US" sz="2400" b="1" dirty="0" smtClean="0"/>
              <a:t>Ml  </a:t>
            </a:r>
            <a:r>
              <a:rPr lang="th-TH" sz="2400" b="1" dirty="0" smtClean="0"/>
              <a:t>ปี 2554-2556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4800" y="838200"/>
            <a:ext cx="8839200" cy="157434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th-TH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ปี 2554  ผู้ป่วยเริ่มยาใหม่ 17  ราย ผู้ป่วย  3 ราย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VL &gt;50 </a:t>
            </a:r>
            <a:r>
              <a:rPr lang="en-US" sz="2400" b="1" dirty="0" smtClean="0">
                <a:solidFill>
                  <a:srgbClr val="0000FF"/>
                </a:solidFill>
              </a:rPr>
              <a:t>copies</a:t>
            </a:r>
            <a:r>
              <a:rPr lang="th-TH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</a:rPr>
              <a:t>Ml </a:t>
            </a:r>
            <a:endParaRPr lang="th-TH" sz="2400" b="1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Pt. </a:t>
            </a:r>
            <a:r>
              <a:rPr lang="th-TH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1,2 </a:t>
            </a:r>
            <a:r>
              <a:rPr lang="th-TH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h-TH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วัยรุ่น 2 อายุ 12, 13 ปี  </a:t>
            </a: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ยายดูแล  </a:t>
            </a: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บิดา-มารดา 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เสียชีวิต </a:t>
            </a: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และแยกทางกัน ลักษณะ</a:t>
            </a: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พูดน้อย </a:t>
            </a:r>
          </a:p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เก็บ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ตัว ไม่มีเพื่อน ขาด</a:t>
            </a: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เรียน 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ไม่ชอบเรียนหนังสือ </a:t>
            </a: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และความ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ภาคภูมิใจใน</a:t>
            </a: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ตนเองต่ำ 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adherence </a:t>
            </a:r>
            <a:r>
              <a:rPr lang="en-US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&lt;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95 </a:t>
            </a:r>
            <a:r>
              <a:rPr lang="en-US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%  </a:t>
            </a:r>
            <a:endParaRPr lang="th-TH" sz="2200" b="1" dirty="0"/>
          </a:p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Pt. </a:t>
            </a:r>
            <a:r>
              <a:rPr lang="th-TH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  </a:t>
            </a:r>
            <a:r>
              <a:rPr lang="en-US" sz="2200" b="1" dirty="0" smtClean="0"/>
              <a:t>Spastic </a:t>
            </a:r>
            <a:r>
              <a:rPr lang="en-US" sz="2200" b="1" dirty="0"/>
              <a:t>CP </a:t>
            </a:r>
            <a:r>
              <a:rPr lang="th-TH" sz="2200" b="1" dirty="0"/>
              <a:t>อายุ 10 ปี </a:t>
            </a:r>
            <a:r>
              <a:rPr lang="th-TH" sz="2200" b="1" dirty="0" smtClean="0"/>
              <a:t> ส่ง</a:t>
            </a:r>
            <a:r>
              <a:rPr lang="th-TH" sz="2200" b="1" dirty="0"/>
              <a:t>ต่อ</a:t>
            </a:r>
            <a:r>
              <a:rPr lang="th-TH" sz="2200" b="1" dirty="0" smtClean="0"/>
              <a:t>จากจังหวัดใกล้เคียง  ต้องบดยาเวลาป้อน เด็กอาเจียนหลังกินยา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8600" y="2590800"/>
            <a:ext cx="8763000" cy="136248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th-TH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ปี 2555 ผู้ป่วยเริ่มยาใหม่ 8 ราย ผู้ป่วย  1 ราย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VL &gt;50 </a:t>
            </a:r>
            <a:r>
              <a:rPr lang="en-US" sz="2400" b="1" dirty="0" smtClean="0">
                <a:solidFill>
                  <a:srgbClr val="0000FF"/>
                </a:solidFill>
              </a:rPr>
              <a:t>copies</a:t>
            </a:r>
            <a:r>
              <a:rPr lang="th-TH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</a:rPr>
              <a:t>Ml</a:t>
            </a:r>
          </a:p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</a:t>
            </a: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th-TH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ราย  </a:t>
            </a:r>
            <a:r>
              <a:rPr lang="th-TH" sz="2200" b="1" dirty="0" smtClean="0"/>
              <a:t>อายุ  </a:t>
            </a:r>
            <a:r>
              <a:rPr lang="th-TH" sz="2200" b="1" dirty="0"/>
              <a:t>11 เดือน</a:t>
            </a:r>
            <a:r>
              <a:rPr lang="en-US" sz="2200" b="1" dirty="0"/>
              <a:t> </a:t>
            </a:r>
            <a:r>
              <a:rPr lang="en-US" sz="2200" b="1" dirty="0" smtClean="0"/>
              <a:t> class C </a:t>
            </a:r>
            <a:r>
              <a:rPr lang="th-TH" sz="2200" b="1" dirty="0" smtClean="0"/>
              <a:t> </a:t>
            </a:r>
            <a:r>
              <a:rPr lang="th-TH" sz="2200" b="1" dirty="0"/>
              <a:t>เจ็บป่วยหลายโรค</a:t>
            </a:r>
            <a:r>
              <a:rPr lang="en-US" sz="2200" b="1" dirty="0" smtClean="0"/>
              <a:t> </a:t>
            </a:r>
            <a:r>
              <a:rPr lang="th-TH" sz="2200" b="1" dirty="0" smtClean="0"/>
              <a:t>เริ่มยา  </a:t>
            </a:r>
            <a:r>
              <a:rPr lang="en-US" sz="2200" b="1" dirty="0" smtClean="0"/>
              <a:t>CD4  26 /</a:t>
            </a:r>
            <a:r>
              <a:rPr lang="th-TH" sz="2200" b="1" dirty="0" smtClean="0"/>
              <a:t>6</a:t>
            </a:r>
            <a:r>
              <a:rPr lang="en-US" sz="2200" b="1" dirty="0"/>
              <a:t>% </a:t>
            </a:r>
            <a:r>
              <a:rPr lang="en-US" sz="1600" b="1" dirty="0" smtClean="0"/>
              <a:t>cell/mm</a:t>
            </a:r>
            <a:r>
              <a:rPr lang="en-US" sz="1600" b="1" baseline="30000" dirty="0" smtClean="0"/>
              <a:t>3</a:t>
            </a:r>
            <a:r>
              <a:rPr lang="th-TH" sz="2200" b="1" baseline="30000" dirty="0" smtClean="0"/>
              <a:t> </a:t>
            </a:r>
            <a:r>
              <a:rPr lang="th-TH" sz="2200" b="1" dirty="0" smtClean="0"/>
              <a:t>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adherence &gt; 95 %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8600" y="4038600"/>
            <a:ext cx="8915400" cy="266117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30555" algn="l"/>
              </a:tabLst>
            </a:pPr>
            <a:r>
              <a:rPr lang="th-TH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ปี 2556 ผู้ป่วยเริ่มยาใหม่ 10 ราย ผู้ป่วย  4 ราย </a:t>
            </a:r>
            <a:r>
              <a:rPr lang="en-US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VL &gt;50 </a:t>
            </a:r>
            <a:r>
              <a:rPr lang="en-US" sz="2400" b="1" dirty="0" smtClean="0">
                <a:solidFill>
                  <a:srgbClr val="0000FF"/>
                </a:solidFill>
              </a:rPr>
              <a:t>copies</a:t>
            </a:r>
            <a:r>
              <a:rPr lang="th-TH" sz="2400" b="1" dirty="0" smtClean="0">
                <a:solidFill>
                  <a:srgbClr val="0000FF"/>
                </a:solidFill>
              </a:rPr>
              <a:t>/</a:t>
            </a:r>
            <a:r>
              <a:rPr lang="en-US" sz="2400" b="1" dirty="0" smtClean="0">
                <a:solidFill>
                  <a:srgbClr val="0000FF"/>
                </a:solidFill>
              </a:rPr>
              <a:t>Ml</a:t>
            </a:r>
            <a:endParaRPr lang="th-TH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en-US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Pt. </a:t>
            </a:r>
            <a:r>
              <a:rPr lang="th-TH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1,2 </a:t>
            </a:r>
            <a:r>
              <a:rPr lang="th-TH" sz="2200" dirty="0" smtClean="0"/>
              <a:t>อายุ </a:t>
            </a:r>
            <a:r>
              <a:rPr lang="en-US" sz="2200" dirty="0" smtClean="0"/>
              <a:t>&lt; 1 </a:t>
            </a:r>
            <a:r>
              <a:rPr lang="th-TH" sz="2200" dirty="0" smtClean="0"/>
              <a:t> ปี </a:t>
            </a: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ส่งต่อจาก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จังหวัดใกล้เคียง  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มารดาปกปิดสภาวะการติดเชื้อของเด็กและของตนเอง เวลาแม่ไปทำงาน</a:t>
            </a: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 ยาย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มักงดป้อน</a:t>
            </a: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ยาหรือให้ไม่ตรงเวลาเมื่องอแง</a:t>
            </a:r>
            <a:endParaRPr lang="en-US" sz="2200" b="1" dirty="0" smtClean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Pt. </a:t>
            </a:r>
            <a:r>
              <a:rPr lang="th-TH" sz="22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  </a:t>
            </a: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อายุ 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ปี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7 </a:t>
            </a: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เดือน 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class 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CD4 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 163 </a:t>
            </a:r>
            <a:r>
              <a:rPr lang="en-US" sz="2200" dirty="0"/>
              <a:t>cell/mm3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เจ็บป่วยหลาย</a:t>
            </a:r>
            <a:r>
              <a:rPr lang="th-TH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โรค </a:t>
            </a: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ส่งต่อจากจังหวัด</a:t>
            </a:r>
          </a:p>
          <a:p>
            <a:pPr>
              <a:lnSpc>
                <a:spcPct val="107000"/>
              </a:lnSpc>
              <a:tabLst>
                <a:tab pos="630555" algn="l"/>
              </a:tabLst>
            </a:pP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ใกล้เคียง 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adherence &gt; 95 </a:t>
            </a:r>
            <a:r>
              <a:rPr lang="en-US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%</a:t>
            </a:r>
          </a:p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Pt. </a:t>
            </a:r>
            <a:r>
              <a:rPr lang="th-TH" sz="2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 </a:t>
            </a:r>
            <a:r>
              <a:rPr lang="th-TH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อายุ  5 ปี 8  เดือน </a:t>
            </a:r>
            <a:r>
              <a:rPr lang="en-US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class  B 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h-TH" sz="2200" b="1" dirty="0">
                <a:latin typeface="Calibri" panose="020F0502020204030204" pitchFamily="34" charset="0"/>
                <a:ea typeface="Times New Roman" panose="02020603050405020304" pitchFamily="18" charset="0"/>
              </a:rPr>
              <a:t>ส่งต่อจากจังหวัดใกล้เคียง เคยมีประวัติการรักษา</a:t>
            </a:r>
            <a:r>
              <a:rPr lang="th-TH" sz="2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ด้วย</a:t>
            </a:r>
          </a:p>
          <a:p>
            <a:pPr lvl="0">
              <a:lnSpc>
                <a:spcPct val="107000"/>
              </a:lnSpc>
              <a:tabLst>
                <a:tab pos="630555" algn="l"/>
              </a:tabLst>
            </a:pPr>
            <a:r>
              <a:rPr lang="th-TH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ยา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ต้าน</a:t>
            </a:r>
            <a:r>
              <a:rPr lang="th-TH" sz="2200" b="1" dirty="0" err="1">
                <a:latin typeface="Calibri" panose="020F0502020204030204" pitchFamily="34" charset="0"/>
                <a:ea typeface="Calibri" panose="020F0502020204030204" pitchFamily="34" charset="0"/>
              </a:rPr>
              <a:t>ไวรัส</a:t>
            </a:r>
            <a:r>
              <a:rPr lang="th-TH" sz="2200" b="1" dirty="0">
                <a:latin typeface="Calibri" panose="020F0502020204030204" pitchFamily="34" charset="0"/>
                <a:ea typeface="Calibri" panose="020F0502020204030204" pitchFamily="34" charset="0"/>
              </a:rPr>
              <a:t> แต่ไม่ทราบชนิดของยาที่ใช้ก่อน  มีเจ้าหน้าที่มูลนิธิดูแล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</a:rPr>
              <a:t> adherence &gt; 95 </a:t>
            </a:r>
            <a:r>
              <a:rPr lang="en-US" sz="22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%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กล่องข้อความ 1"/>
          <p:cNvSpPr txBox="1"/>
          <p:nvPr/>
        </p:nvSpPr>
        <p:spPr>
          <a:xfrm>
            <a:off x="5609058" y="0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บริบท/ภาพรวม/สภาพปัญหา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4953000" cy="193899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Case conference</a:t>
            </a:r>
            <a:r>
              <a:rPr lang="th-TH" sz="2000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new case </a:t>
            </a:r>
            <a:r>
              <a:rPr lang="th-TH" sz="1400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ปี </a:t>
            </a:r>
            <a:r>
              <a:rPr lang="en-US" sz="1400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2554-2556:</a:t>
            </a:r>
            <a:endParaRPr lang="th-TH" sz="1400" b="1" dirty="0" smtClean="0">
              <a:solidFill>
                <a:srgbClr val="0000FF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</a:t>
            </a:r>
            <a:r>
              <a:rPr lang="en-US" sz="2000" b="1" dirty="0" smtClean="0">
                <a:cs typeface="Tahoma" panose="020B0604030504040204" pitchFamily="34" charset="0"/>
              </a:rPr>
              <a:t> HIV related illness, Class C, CD4  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en-US" sz="2000" b="1" dirty="0" smtClean="0">
                <a:cs typeface="Tahoma" panose="020B0604030504040204" pitchFamily="34" charset="0"/>
              </a:rPr>
              <a:t>Disclosure </a:t>
            </a:r>
            <a:r>
              <a:rPr lang="th-TH" sz="2000" b="1" dirty="0" smtClean="0">
                <a:cs typeface="Tahoma" panose="020B0604030504040204" pitchFamily="34" charset="0"/>
              </a:rPr>
              <a:t>(</a:t>
            </a:r>
            <a:r>
              <a:rPr lang="en-US" sz="2000" b="1" dirty="0" smtClean="0">
                <a:cs typeface="Tahoma" panose="020B0604030504040204" pitchFamily="34" charset="0"/>
              </a:rPr>
              <a:t>closed</a:t>
            </a:r>
            <a:r>
              <a:rPr lang="th-TH" sz="2000" b="1" dirty="0" smtClean="0">
                <a:cs typeface="Tahoma" panose="020B0604030504040204" pitchFamily="34" charset="0"/>
              </a:rPr>
              <a:t>)</a:t>
            </a:r>
            <a:endParaRPr lang="en-US" sz="2000" b="1" dirty="0" smtClean="0"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เคยรับการรักษาด้วยยาต้าน</a:t>
            </a:r>
            <a:r>
              <a:rPr lang="th-TH" sz="2000" b="1" dirty="0" err="1" smtClean="0">
                <a:cs typeface="Tahoma" panose="020B0604030504040204" pitchFamily="34" charset="0"/>
              </a:rPr>
              <a:t>ไวรัส</a:t>
            </a:r>
            <a:endParaRPr lang="en-US" sz="2000" b="1" dirty="0">
              <a:cs typeface="Tahoma" panose="020B0604030504040204" pitchFamily="34" charset="0"/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8388350" y="5589588"/>
            <a:ext cx="384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cs typeface="Tahoma" panose="020B0604030504040204" pitchFamily="34" charset="0"/>
              </a:rPr>
              <a:t>file</a:t>
            </a:r>
            <a:endParaRPr lang="th-TH" sz="1200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178594" y="3606105"/>
            <a:ext cx="4800600" cy="2769989"/>
          </a:xfrm>
          <a:prstGeom prst="rect">
            <a:avLst/>
          </a:prstGeom>
          <a:solidFill>
            <a:srgbClr val="FFFF99">
              <a:alpha val="7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cs typeface="Tahoma" panose="020B0604030504040204" pitchFamily="34" charset="0"/>
              </a:rPr>
              <a:t>Trigger tool </a:t>
            </a:r>
            <a:r>
              <a:rPr lang="th-TH" sz="2000" b="1" dirty="0" smtClean="0">
                <a:solidFill>
                  <a:srgbClr val="0000FF"/>
                </a:solidFill>
                <a:cs typeface="Tahoma" panose="020B0604030504040204" pitchFamily="34" charset="0"/>
              </a:rPr>
              <a:t>หน้าคลินิก </a:t>
            </a:r>
            <a:r>
              <a:rPr lang="en-US" sz="1600" b="1" dirty="0" smtClean="0">
                <a:solidFill>
                  <a:srgbClr val="0000FF"/>
                </a:solidFill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</a:t>
            </a:r>
            <a:r>
              <a:rPr lang="en-US" sz="2000" b="1" dirty="0" smtClean="0">
                <a:cs typeface="Tahoma" panose="020B0604030504040204" pitchFamily="34" charset="0"/>
              </a:rPr>
              <a:t>TB </a:t>
            </a:r>
            <a:r>
              <a:rPr lang="th-TH" sz="2000" b="1" dirty="0" smtClean="0">
                <a:cs typeface="Tahoma" panose="020B0604030504040204" pitchFamily="34" charset="0"/>
              </a:rPr>
              <a:t>กับ</a:t>
            </a:r>
            <a:r>
              <a:rPr lang="en-US" sz="2000" b="1" dirty="0" smtClean="0">
                <a:cs typeface="Tahoma" panose="020B0604030504040204" pitchFamily="34" charset="0"/>
              </a:rPr>
              <a:t> NNRTI </a:t>
            </a:r>
            <a:r>
              <a:rPr lang="th-TH" sz="2000" b="1" dirty="0" smtClean="0">
                <a:cs typeface="Tahoma" panose="020B0604030504040204" pitchFamily="34" charset="0"/>
              </a:rPr>
              <a:t>และ</a:t>
            </a:r>
            <a:r>
              <a:rPr lang="en-US" sz="2000" b="1" dirty="0" smtClean="0">
                <a:cs typeface="Tahoma" panose="020B0604030504040204" pitchFamily="34" charset="0"/>
              </a:rPr>
              <a:t>PI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6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Rifampicin</a:t>
            </a:r>
            <a:r>
              <a:rPr lang="en-US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≠LPV</a:t>
            </a:r>
            <a:r>
              <a:rPr lang="th-TH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en-US" sz="2000" b="1" dirty="0" err="1" smtClean="0">
                <a:solidFill>
                  <a:srgbClr val="003399"/>
                </a:solidFill>
                <a:cs typeface="Tahoma" panose="020B0604030504040204" pitchFamily="34" charset="0"/>
              </a:rPr>
              <a:t>Hb</a:t>
            </a:r>
            <a:r>
              <a:rPr lang="en-US" sz="2000" b="1" dirty="0" smtClean="0">
                <a:solidFill>
                  <a:srgbClr val="003399"/>
                </a:solidFill>
                <a:cs typeface="Tahoma" panose="020B0604030504040204" pitchFamily="34" charset="0"/>
              </a:rPr>
              <a:t>, </a:t>
            </a:r>
            <a:r>
              <a:rPr lang="en-US" sz="2000" b="1" dirty="0" err="1" smtClean="0">
                <a:solidFill>
                  <a:srgbClr val="003399"/>
                </a:solidFill>
                <a:cs typeface="Tahoma" panose="020B0604030504040204" pitchFamily="34" charset="0"/>
              </a:rPr>
              <a:t>Hct</a:t>
            </a:r>
            <a:r>
              <a:rPr lang="en-US" sz="2000" b="1" dirty="0" smtClean="0">
                <a:solidFill>
                  <a:srgbClr val="003399"/>
                </a:solidFill>
                <a:cs typeface="Tahoma" panose="020B0604030504040204" pitchFamily="34" charset="0"/>
              </a:rPr>
              <a:t> ; AZT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น้ำหนัก </a:t>
            </a:r>
            <a:r>
              <a:rPr lang="en-US" sz="2000" b="1" dirty="0" smtClean="0">
                <a:cs typeface="Tahoma" panose="020B0604030504040204" pitchFamily="34" charset="0"/>
              </a:rPr>
              <a:t> &lt; last visit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อาการและอาการแสดงไม่ดีขึ้น</a:t>
            </a:r>
            <a:r>
              <a:rPr lang="en-US" sz="2000" b="1" dirty="0" smtClean="0">
                <a:cs typeface="Tahoma" panose="020B0604030504040204" pitchFamily="34" charset="0"/>
              </a:rPr>
              <a:t> </a:t>
            </a:r>
            <a:endParaRPr lang="th-TH" sz="2000" b="1" dirty="0">
              <a:cs typeface="Tahoma" panose="020B0604030504040204" pitchFamily="34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715000" y="1676400"/>
            <a:ext cx="3276600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 failure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auto">
          <a:xfrm>
            <a:off x="5181600" y="1905000"/>
            <a:ext cx="2809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752600" y="457200"/>
            <a:ext cx="5298223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สรุปปัญหาและความเสี่ยง (1)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28855" y="2217233"/>
            <a:ext cx="3276600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adherence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728855" y="2767050"/>
            <a:ext cx="3276600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 resistance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24946" y="3959029"/>
            <a:ext cx="3352800" cy="7078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ยาเยอะ ไม่กินยา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drug resistance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638799" y="4991099"/>
            <a:ext cx="3505201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anemia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ยากจน,รายได้น้อย 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38800" y="5638800"/>
            <a:ext cx="3505200" cy="7078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กินไม่ได้ ,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side effect, compliance</a:t>
            </a:r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>
            <a:off x="5162767" y="2388605"/>
            <a:ext cx="2809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7" name="Line 32"/>
          <p:cNvSpPr>
            <a:spLocks noChangeShapeType="1"/>
          </p:cNvSpPr>
          <p:nvPr/>
        </p:nvSpPr>
        <p:spPr bwMode="auto">
          <a:xfrm>
            <a:off x="5162767" y="2939396"/>
            <a:ext cx="2809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" name="กล่องข้อความ 1"/>
          <p:cNvSpPr txBox="1"/>
          <p:nvPr/>
        </p:nvSpPr>
        <p:spPr>
          <a:xfrm>
            <a:off x="5609058" y="0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บริบท/ภาพรวม/สภาพปัญหา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5105400" y="4191000"/>
            <a:ext cx="2809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5101936" y="5105400"/>
            <a:ext cx="2809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5105400" y="5867400"/>
            <a:ext cx="2809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7924800" y="1447800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7543800" y="2187714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8229600" y="5562600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8420100" y="4695658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6" name="วงรี 25"/>
          <p:cNvSpPr/>
          <p:nvPr/>
        </p:nvSpPr>
        <p:spPr>
          <a:xfrm>
            <a:off x="8264236" y="3755280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8115300" y="2606300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>
            <a:off x="4648200" y="1781145"/>
            <a:ext cx="0" cy="24771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5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8388350" y="5589588"/>
            <a:ext cx="384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cs typeface="Tahoma" panose="020B0604030504040204" pitchFamily="34" charset="0"/>
              </a:rPr>
              <a:t>file</a:t>
            </a:r>
            <a:endParaRPr lang="th-TH" sz="1200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152400" y="1295400"/>
            <a:ext cx="4648200" cy="4801314"/>
          </a:xfrm>
          <a:prstGeom prst="rect">
            <a:avLst/>
          </a:prstGeom>
          <a:solidFill>
            <a:srgbClr val="FFFF99">
              <a:alpha val="7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cs typeface="Tahoma" panose="020B0604030504040204" pitchFamily="34" charset="0"/>
              </a:rPr>
              <a:t>Trigger tool </a:t>
            </a:r>
            <a:r>
              <a:rPr lang="th-TH" sz="2000" b="1" dirty="0" smtClean="0">
                <a:solidFill>
                  <a:srgbClr val="0000FF"/>
                </a:solidFill>
                <a:cs typeface="Tahoma" panose="020B0604030504040204" pitchFamily="34" charset="0"/>
              </a:rPr>
              <a:t>หน้าคลินิก </a:t>
            </a:r>
            <a:r>
              <a:rPr lang="en-US" sz="2000" b="1" dirty="0" smtClean="0">
                <a:solidFill>
                  <a:srgbClr val="0000FF"/>
                </a:solidFill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ที่อยู่, ใบ</a:t>
            </a:r>
            <a:r>
              <a:rPr lang="th-TH" sz="2000" b="1" dirty="0">
                <a:cs typeface="Tahoma" panose="020B0604030504040204" pitchFamily="34" charset="0"/>
              </a:rPr>
              <a:t>ส่งตัว,  สิทธิบัตร , เลข </a:t>
            </a:r>
            <a:r>
              <a:rPr lang="en-US" sz="2000" b="1" dirty="0" smtClean="0">
                <a:cs typeface="Tahoma" panose="020B0604030504040204" pitchFamily="34" charset="0"/>
              </a:rPr>
              <a:t>nap,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cs typeface="Tahoma" panose="020B0604030504040204" pitchFamily="34" charset="0"/>
              </a:rPr>
              <a:t>ไม่มีเบอร์โทรศัพท์ที่ติดต่อได้</a:t>
            </a:r>
            <a:endParaRPr lang="en-US" sz="2000" b="1" dirty="0" smtClean="0"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ผู้ดูแลหลักไม่มา </a:t>
            </a:r>
          </a:p>
          <a:p>
            <a:pPr>
              <a:lnSpc>
                <a:spcPct val="150000"/>
              </a:lnSpc>
            </a:pPr>
            <a:endParaRPr lang="th-TH" sz="800" b="1" dirty="0" smtClean="0"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ไม่ยอมให้เยี่ยมบ้าน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วัยเรียน และวัยรุ่น</a:t>
            </a:r>
          </a:p>
          <a:p>
            <a:pPr>
              <a:lnSpc>
                <a:spcPct val="150000"/>
              </a:lnSpc>
            </a:pPr>
            <a:endParaRPr lang="th-TH" sz="800" b="1" dirty="0" smtClean="0"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th-TH" sz="800" b="1" dirty="0" smtClean="0"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● </a:t>
            </a:r>
            <a:r>
              <a:rPr lang="th-TH" sz="2000" b="1" dirty="0" smtClean="0">
                <a:cs typeface="Tahoma" panose="020B0604030504040204" pitchFamily="34" charset="0"/>
              </a:rPr>
              <a:t>รับไว้ดูแลอายุ</a:t>
            </a:r>
            <a:r>
              <a:rPr lang="en-US" sz="2000" b="1" dirty="0" smtClean="0">
                <a:cs typeface="Tahoma" panose="020B0604030504040204" pitchFamily="34" charset="0"/>
              </a:rPr>
              <a:t>&gt;</a:t>
            </a:r>
            <a:r>
              <a:rPr lang="th-TH" sz="2000" b="1" dirty="0" smtClean="0">
                <a:cs typeface="Tahoma" panose="020B0604030504040204" pitchFamily="34" charset="0"/>
              </a:rPr>
              <a:t> 5 ปี, ไม่ใช่พ่อแม่ หรือปู่ย่าตายาย</a:t>
            </a:r>
          </a:p>
          <a:p>
            <a:pPr>
              <a:lnSpc>
                <a:spcPct val="150000"/>
              </a:lnSpc>
            </a:pPr>
            <a:endParaRPr lang="th-TH" sz="2000" b="1" dirty="0" smtClean="0">
              <a:cs typeface="Tahoma" panose="020B0604030504040204" pitchFamily="34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486400" y="4876800"/>
            <a:ext cx="3429000" cy="132343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2000" b="1" dirty="0" smtClean="0">
                <a:cs typeface="Tahoma" panose="020B0604030504040204" pitchFamily="34" charset="0"/>
              </a:rPr>
              <a:t>สัมพันธภาพกับผู้ดูแลไม่ดีซึมเศร้า ตีตรา ว้าเหว่ ถูกทอดทิ้ง  แบ่งแยก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486400" y="1828800"/>
            <a:ext cx="3352800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 follow up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ค่าใช้จ่าย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>
            <a:off x="4876800" y="2057400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562600" y="2757656"/>
            <a:ext cx="3276600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ไม่มีผู้ดูแล กำกับ การกินยา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4876800" y="3019455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>
            <a:off x="4876800" y="5257800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" name="กล่องข้อความ 1"/>
          <p:cNvSpPr txBox="1"/>
          <p:nvPr/>
        </p:nvSpPr>
        <p:spPr>
          <a:xfrm>
            <a:off x="1905000" y="569268"/>
            <a:ext cx="48006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สรุปปัญหาและความเสี่ยง (2)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562600" y="3414696"/>
            <a:ext cx="3352800" cy="132343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2000" b="1" dirty="0" smtClean="0">
                <a:cs typeface="Tahoma" panose="020B0604030504040204" pitchFamily="34" charset="0"/>
              </a:rPr>
              <a:t>ไม่อยากไปโรงเรียน, เพื่อนล้อเลียน, ไม่มีเงินเรียนต่อ, กำลังใจไม่ดี  ท้อแท้ ไม่มารับยา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4876800" y="3810000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" name="กล่องข้อความ 1"/>
          <p:cNvSpPr txBox="1"/>
          <p:nvPr/>
        </p:nvSpPr>
        <p:spPr>
          <a:xfrm>
            <a:off x="5609058" y="0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บริบท/ภาพรวม/สภาพปัญหา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8382000" y="1524000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8534400" y="3276600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8382000" y="2507739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7" name="วงรี 16"/>
          <p:cNvSpPr/>
          <p:nvPr/>
        </p:nvSpPr>
        <p:spPr>
          <a:xfrm>
            <a:off x="8534400" y="4876800"/>
            <a:ext cx="381000" cy="381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70163"/>
              </p:ext>
            </p:extLst>
          </p:nvPr>
        </p:nvGraphicFramePr>
        <p:xfrm>
          <a:off x="228600" y="1219200"/>
          <a:ext cx="87630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1143000"/>
                <a:gridCol w="1066800"/>
                <a:gridCol w="11430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2555</a:t>
                      </a:r>
                    </a:p>
                    <a:p>
                      <a:pPr algn="ctr"/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เด็กติดเชื้อ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HIV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ที่ขึ้นทะเบียนรักษา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● รายใหม่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รายเก่า 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157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168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เด็กติดเชื้อ 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รายใหม่ได้รับการตรวจคัดกรอง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TB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87.5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90.0%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88.8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เด็กติดเชื้อ 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 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รายเก่าได้รับการตรวจคัดกรอง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TB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132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84.6 %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88.2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%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90.5 %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228600" indent="-228600" fontAlgn="ctr"/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เด็ก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ติดเชื้อ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HIV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ที่รับการตรวจคัดกรอง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TB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ป่วยเป็น</a:t>
                      </a:r>
                      <a:r>
                        <a:rPr lang="en-US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</a:t>
                      </a:r>
                      <a:endParaRPr lang="th-TH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indent="-228600" font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● รายใหม่</a:t>
                      </a:r>
                    </a:p>
                    <a:p>
                      <a:pPr marL="228600" indent="-228600" fontAlgn="ctr"/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รายเก่า</a:t>
                      </a:r>
                    </a:p>
                    <a:p>
                      <a:pPr marL="228600" indent="-228600" fontAlgn="ctr"/>
                      <a:endParaRPr lang="en-US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indent="-228600" fontAlgn="ctr"/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(25.0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(20.0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18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</a:t>
                      </a:r>
                      <a:r>
                        <a:rPr lang="th-TH" sz="1800" i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i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1800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(44.4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การวัดผลและผลของการเปลี่ยนแปลง ปี 2555-2557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13509"/>
            <a:ext cx="1371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HIV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43984"/>
              </p:ext>
            </p:extLst>
          </p:nvPr>
        </p:nvGraphicFramePr>
        <p:xfrm>
          <a:off x="152400" y="1447800"/>
          <a:ext cx="89916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336"/>
                <a:gridCol w="1172817"/>
                <a:gridCol w="1094630"/>
                <a:gridCol w="1172817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</a:t>
                      </a:r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2555</a:t>
                      </a:r>
                    </a:p>
                    <a:p>
                      <a:pPr algn="ctr"/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 (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จำนวนผู้ป่วยเด็ก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ที่ขึ้นทะเบียนการรักษาในปี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●  รายใหม่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●  รายเก่า </a:t>
                      </a:r>
                      <a:endParaRPr lang="en-US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  รวม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ยอดสะสม</a:t>
                      </a:r>
                    </a:p>
                    <a:p>
                      <a:pPr algn="ctr"/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จำนวนผู้ป่วยเด็ก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ที่ขึ้นทะเบียนการรักษาในปีได้รับการตรวจเลือดคัดกรอง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HIV</a:t>
                      </a:r>
                      <a:endParaRPr lang="th-TH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75.9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ผู้ป่วย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ที่ขึ้นทะเบียนการรักษาพบผลเลือด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HIV+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คิดจากผู้ป่วยรายใหม่ที่ขึ้นทะเบียนในปี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)</a:t>
                      </a:r>
                      <a:endParaRPr lang="en-US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6.4 %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การวัดผลและผลของการเปลี่ยนแปลง ปี 2555-2557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1371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2400" y="5791200"/>
            <a:ext cx="8763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 font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จำนวนผู้ป่วย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Case TB contact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ที่รักษาด้วย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INH prophylaxis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ปี 2557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 20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คน</a:t>
            </a:r>
          </a:p>
          <a:p>
            <a:pPr marL="228600" indent="-228600" font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(รายใหม่)                                                                      ปี 2558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 28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คน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52400" y="1219200"/>
          <a:ext cx="8991600" cy="539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1009153"/>
                <a:gridCol w="1094630"/>
                <a:gridCol w="1172817"/>
              </a:tblGrid>
              <a:tr h="52978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</a:t>
                      </a:r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55264">
                <a:tc>
                  <a:txBody>
                    <a:bodyPr/>
                    <a:lstStyle/>
                    <a:p>
                      <a:pPr fontAlgn="b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จำนวนผู้ป่วย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</a:t>
                      </a:r>
                      <a:r>
                        <a:rPr lang="en-US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ที่ขึ้นทะเบียนการรักษาพบผลเลือด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HIV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+ได้รับการตรวจ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50.0%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7089">
                <a:tc>
                  <a:txBody>
                    <a:bodyPr/>
                    <a:lstStyle/>
                    <a:p>
                      <a:pPr font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จำนวนผู้ป่วย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TB/HIV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ได้รับยาต้าน</a:t>
                      </a:r>
                      <a:r>
                        <a:rPr lang="th-TH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ไวรัส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ตามเกณฑ์การรักษา</a:t>
                      </a:r>
                    </a:p>
                    <a:p>
                      <a:pPr font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(คิดต่อจำนวนผู้ป่วย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HIV 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+)</a:t>
                      </a:r>
                      <a:endParaRPr lang="th-TH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100 %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50%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75.0 %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27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ผู้ป่วย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TB/HIV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ได้รับยาป้องกันโรคแทรกซ้อนตามแผนการรักษา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(คิดต่อจำนวนผู้ป่วย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ที่จะต้องได้รับ </a:t>
                      </a:r>
                      <a:r>
                        <a:rPr lang="en-US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OI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50%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75.0 %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marL="228600" indent="-228600" fontAlgn="ctr"/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ผู้ป่วย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TB/HIV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ได้รับยาต้าน</a:t>
                      </a:r>
                      <a:r>
                        <a:rPr lang="th-TH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ไวรัส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 2-8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wk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ตามเกณฑ์ </a:t>
                      </a:r>
                    </a:p>
                    <a:p>
                      <a:pPr marL="228600" indent="-228600" fontAlgn="ctr"/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CD4&lt;50 </a:t>
                      </a:r>
                      <a:r>
                        <a:rPr lang="th-TH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ภายใน 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wk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CD4&gt;50</a:t>
                      </a:r>
                      <a:r>
                        <a:rPr lang="en-US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ภายใน 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2-8 </a:t>
                      </a:r>
                      <a:r>
                        <a:rPr lang="en-U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wk</a:t>
                      </a:r>
                      <a:endParaRPr lang="en-US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800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ผู้ป่วย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TB/HIV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เสียชีวิตในปีที่ประเมิน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547567">
                <a:tc>
                  <a:txBody>
                    <a:bodyPr/>
                    <a:lstStyle/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ค่ามัธย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ฐานระยะเวลาการเริ่มยาต้าน</a:t>
                      </a:r>
                      <a:r>
                        <a:rPr lang="th-TH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ไวรัส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 time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(วัน)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  <a:endParaRPr lang="th-TH" sz="1800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55.5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 </a:t>
                      </a:r>
                      <a:r>
                        <a:rPr lang="th-TH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CD4 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ผู้ป่วย</a:t>
                      </a:r>
                      <a:r>
                        <a:rPr lang="en-U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TB/HIV</a:t>
                      </a:r>
                      <a:r>
                        <a:rPr lang="th-TH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103.5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1800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71.5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การวัดผลและผลของการเปลี่ยนแปลง ปี 2555-2557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2438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TB/HIV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1959</Words>
  <Application>Microsoft Office PowerPoint</Application>
  <PresentationFormat>นำเสนอทางหน้าจอ (4:3)</PresentationFormat>
  <Paragraphs>346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9" baseType="lpstr">
      <vt:lpstr>Angsana New</vt:lpstr>
      <vt:lpstr>Arial</vt:lpstr>
      <vt:lpstr>Calibri</vt:lpstr>
      <vt:lpstr>Cordia New</vt:lpstr>
      <vt:lpstr>Tahoma</vt:lpstr>
      <vt:lpstr>TH SarabunPSK</vt:lpstr>
      <vt:lpstr>Times New Roman</vt:lpstr>
      <vt:lpstr>Wingdings</vt:lpstr>
      <vt:lpstr>Office Theme</vt:lpstr>
      <vt:lpstr>โรงพยาบาลสรรพสิทธิประสงค์ ขนาด  1,200 เตียง จังหวัด  อุบลราชธานี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บทเรียนที่ได้รับ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โรงพยาบาล</dc:title>
  <dc:creator>Akechittra Sukkul</dc:creator>
  <cp:lastModifiedBy>k-ing online</cp:lastModifiedBy>
  <cp:revision>169</cp:revision>
  <dcterms:created xsi:type="dcterms:W3CDTF">2015-05-07T05:00:35Z</dcterms:created>
  <dcterms:modified xsi:type="dcterms:W3CDTF">2015-05-29T10:26:15Z</dcterms:modified>
</cp:coreProperties>
</file>